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équence (Diapo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E29519C-A12B-48CE-97AB-652363B1A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08479"/>
              </p:ext>
            </p:extLst>
          </p:nvPr>
        </p:nvGraphicFramePr>
        <p:xfrm>
          <a:off x="156000" y="176272"/>
          <a:ext cx="11880000" cy="14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1330928350"/>
                    </a:ext>
                  </a:extLst>
                </a:gridCol>
                <a:gridCol w="8784000">
                  <a:extLst>
                    <a:ext uri="{9D8B030D-6E8A-4147-A177-3AD203B41FA5}">
                      <a16:colId xmlns:a16="http://schemas.microsoft.com/office/drawing/2014/main" val="214843237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624763653"/>
                    </a:ext>
                  </a:extLst>
                </a:gridCol>
              </a:tblGrid>
              <a:tr h="1404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ln>
                          <a:solidFill>
                            <a:schemeClr val="accent6">
                              <a:lumMod val="75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b="1" dirty="0">
                        <a:ln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967963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BAA83458-C3B5-44D2-9BA3-70EE4D45B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6" y="291481"/>
            <a:ext cx="1219306" cy="117358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33EE25-CD9E-4C5F-99A7-6EA5EB7505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178" y="176272"/>
            <a:ext cx="8784000" cy="684000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fr-FR" dirty="0"/>
              <a:t>TITRE DE LA SÉQUENCE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AAD07C1-8204-471D-8C35-9CCD3B011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2178" y="889289"/>
            <a:ext cx="8784000" cy="684000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E3EB9C0-031F-4FC8-85D2-8FDF20F697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86178" y="187289"/>
            <a:ext cx="1546178" cy="1404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fr-FR" dirty="0"/>
              <a:t>BTS</a:t>
            </a:r>
          </a:p>
          <a:p>
            <a:pPr lvl="0"/>
            <a:r>
              <a:rPr lang="fr-FR" dirty="0"/>
              <a:t>TSMA</a:t>
            </a:r>
          </a:p>
        </p:txBody>
      </p:sp>
    </p:spTree>
    <p:extLst>
      <p:ext uri="{BB962C8B-B14F-4D97-AF65-F5344CB8AC3E}">
        <p14:creationId xmlns:p14="http://schemas.microsoft.com/office/powerpoint/2010/main" val="310226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A6C54E-8ACD-4F13-AD71-22BCB0D9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0EFB24-670E-43DB-908F-4757A6EA0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1F6F43-A912-4422-85EF-A5C73FF13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0C7F95-ECF8-472F-ABC4-F29C6AED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3963F6-41CA-4FEB-ACCF-369B69FC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0C3672-B7F2-4B76-8347-8DA6AD79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22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E03B6-C9FD-4AFC-9969-59C00019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565F1C-FF9D-4F06-95E2-5B2193A2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D1A11C-10C5-42C7-BF84-5577CA91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43C8D8-B9ED-489C-85FB-2B3F2638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6FD283-DE60-4537-A930-2D3DF590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68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62B911-F4A2-4AD3-811D-F09E31E4B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09091F-280C-4B12-86A6-791144E1F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93D9B9-F659-48BE-9EFE-BA4CC4F8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BD17E-0E98-419B-B3C9-EFDFF08D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2278AD-D4F8-4A25-B559-8F9F913D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07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BEF9C-929D-44B9-A19E-2FD9F559D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684FB-1060-436A-9D46-63168BD92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0BC7A1-0C52-42E2-AC94-E4E10588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21BF6E-2FCB-485E-B7FD-37329EDE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67B03D-16E4-44F8-8A12-2EB26D73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53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A2CB3-B7C5-4E01-B5D1-2A080B30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2CC802-12BB-4031-844C-78C89E4F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D19309-3793-488A-BD55-50770EAA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53805E-A6B7-4156-B6F3-9832AED4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7562D3-671B-4777-B175-FEA9FCA3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14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80568-2A75-448A-9A4C-556F9421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4945EE-E231-4A0A-9282-EDCBFB51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550FEE-35C3-430B-9382-EA8A6265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6B230A-834A-478A-984B-38E4B6C8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7A9112-81E1-4A7A-B755-3D1856F6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84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2AC30-42A5-4049-B697-6B4FB271F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18073-D9E4-4579-8CD5-60C03A86A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D3C65F-0BFB-459D-A269-90729D33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D7D160-1F2E-4EA1-AFA7-E9FCF059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681237-904A-47D9-B09E-B71316CB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1A3C55-60BD-488D-BD9E-A7EB6275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40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9B181-3A97-4891-9E51-2F2959E2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13DE6E-7819-4023-99FF-DD447DEE9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A5BCE9-3FD3-4D5A-B3AF-78468065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26366F5-5ED0-49EA-82A2-118317D3F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CE58BB-758A-4537-BAA4-43DC26C1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CD6C7B-6998-4C44-8BD3-866DFB1F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E0D404-67D6-40E8-B7E4-B0DCCE3F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69287C-A61B-4C86-B221-13F3FFC2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81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02AC2-D737-413C-A748-861F946C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6265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044C1F2-907F-4F0D-8BDF-BDBA5ACB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24E472-27F2-4492-8DBB-084B5C68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017442-991F-4779-8482-E449E590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89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94462D-F665-45C1-85DC-36B9EB91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E397F8-0AE3-4C8E-95BA-632DDAF7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A4EF86-F158-4B3C-BE68-1BFAA30C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9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B72DCE-3879-4563-A97F-FC70049E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83122A-ED9A-431B-99E8-99800F085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83D706-208A-46C9-9B34-5A3FD4CED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72A8B1-0B1D-4A97-BC50-A0B5BED1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578BA5-B413-47A4-906A-3D7CA917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5005B7-BA3E-430A-833E-A0B92ADA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4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3B2781-AEB6-4C72-BEFD-CCEAA85E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B970CE-8CDF-4E9E-8B49-AADFFC7A1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ACB16E-05A9-4CA3-A958-94E0CE9E0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7E1F-B867-4C39-B675-66705AC99EA3}" type="datetimeFigureOut">
              <a:rPr lang="fr-FR" smtClean="0"/>
              <a:t>20/02/2025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AAE49-BC65-411B-A280-4C3797700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97EEE-3D45-4B80-AED9-267AB7CCD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65BF4-C6B2-4AF5-B110-AB63CDA83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22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3.emf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D7CE04-6F4E-48DC-947C-0D2FFC9EAA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02178" y="176272"/>
            <a:ext cx="8784000" cy="684000"/>
          </a:xfrm>
        </p:spPr>
        <p:txBody>
          <a:bodyPr/>
          <a:lstStyle/>
          <a:p>
            <a:r>
              <a:rPr lang="fr-FR" dirty="0"/>
              <a:t>TORSEURS DES ACTIONS MÉCANIQUES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08A4EA-54C9-4208-9535-1BB2CBE90C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02178" y="889289"/>
            <a:ext cx="8784000" cy="684000"/>
          </a:xfrm>
        </p:spPr>
        <p:txBody>
          <a:bodyPr/>
          <a:lstStyle/>
          <a:p>
            <a:r>
              <a:rPr lang="fr-FR" dirty="0"/>
              <a:t>COURS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D17FA43-F173-440A-B32B-4D99000AC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3CB910-05FD-4ED7-A096-D1963679B307}"/>
              </a:ext>
            </a:extLst>
          </p:cNvPr>
          <p:cNvSpPr txBox="1"/>
          <p:nvPr/>
        </p:nvSpPr>
        <p:spPr>
          <a:xfrm>
            <a:off x="167269" y="1923809"/>
            <a:ext cx="3044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1. INTRODUCTION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359A7D-7A6D-4CEB-8665-857C05C06C09}"/>
              </a:ext>
            </a:extLst>
          </p:cNvPr>
          <p:cNvSpPr txBox="1"/>
          <p:nvPr/>
        </p:nvSpPr>
        <p:spPr>
          <a:xfrm>
            <a:off x="167269" y="2385474"/>
            <a:ext cx="11857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Dans le cas d’une étude de statique dans l’espace, les solutions analytiques ou graphiques déjà abordées ne suffisent plus. Un outil mathématique est alors utilisé : </a:t>
            </a:r>
            <a:r>
              <a:rPr lang="fr-FR" b="1" dirty="0"/>
              <a:t>LE TORSEUR </a:t>
            </a:r>
            <a:r>
              <a:rPr lang="fr-FR" dirty="0"/>
              <a:t>des actions mécaniques. Un torseur permet de définir complètement le </a:t>
            </a:r>
            <a:r>
              <a:rPr lang="fr-FR" b="1" dirty="0"/>
              <a:t>F</a:t>
            </a:r>
            <a:r>
              <a:rPr lang="fr-FR" dirty="0"/>
              <a:t>orces et les </a:t>
            </a:r>
            <a:r>
              <a:rPr lang="fr-FR" b="1" dirty="0"/>
              <a:t>M</a:t>
            </a:r>
            <a:r>
              <a:rPr lang="fr-FR" dirty="0"/>
              <a:t>oments dans l’espace.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BD0818A-6D66-4AEA-992B-15A193537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33" y="3380168"/>
            <a:ext cx="4705816" cy="339394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B5EAB56-35D5-4D21-8EF2-B7B830FA2BB0}"/>
              </a:ext>
            </a:extLst>
          </p:cNvPr>
          <p:cNvSpPr txBox="1"/>
          <p:nvPr/>
        </p:nvSpPr>
        <p:spPr>
          <a:xfrm>
            <a:off x="167269" y="3659400"/>
            <a:ext cx="3044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2. TORSEUR 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31FD20-806D-48D1-BA4A-69DD3538F0C8}"/>
              </a:ext>
            </a:extLst>
          </p:cNvPr>
          <p:cNvSpPr txBox="1"/>
          <p:nvPr/>
        </p:nvSpPr>
        <p:spPr>
          <a:xfrm>
            <a:off x="167269" y="4192429"/>
            <a:ext cx="6266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Un torseur d’actions mécaniques est un outil mathématique permettant de modéliser </a:t>
            </a:r>
            <a:r>
              <a:rPr lang="fr-FR" b="1" dirty="0"/>
              <a:t>toutes</a:t>
            </a:r>
            <a:r>
              <a:rPr lang="fr-FR" dirty="0"/>
              <a:t> les actions mécaniques.</a:t>
            </a:r>
          </a:p>
        </p:txBody>
      </p:sp>
    </p:spTree>
    <p:extLst>
      <p:ext uri="{BB962C8B-B14F-4D97-AF65-F5344CB8AC3E}">
        <p14:creationId xmlns:p14="http://schemas.microsoft.com/office/powerpoint/2010/main" val="172222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  <p:bldP spid="12" grpId="0"/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7AF73AA-1736-4A7E-9BB6-1F3F7C46372B}"/>
              </a:ext>
            </a:extLst>
          </p:cNvPr>
          <p:cNvSpPr txBox="1"/>
          <p:nvPr/>
        </p:nvSpPr>
        <p:spPr>
          <a:xfrm>
            <a:off x="0" y="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6) Principe fondamental de la statique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574FAE-5325-4105-B825-AE861C52BC69}"/>
              </a:ext>
            </a:extLst>
          </p:cNvPr>
          <p:cNvSpPr txBox="1"/>
          <p:nvPr/>
        </p:nvSpPr>
        <p:spPr>
          <a:xfrm>
            <a:off x="372292" y="351584"/>
            <a:ext cx="115497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L’énoncé reprend les bases du PFS abordé en statique plane. Seule modification, l’utilisation de l’outil Torseur pour représenter les actions.</a:t>
            </a:r>
          </a:p>
          <a:p>
            <a:pPr algn="just"/>
            <a:r>
              <a:rPr lang="fr-FR" dirty="0"/>
              <a:t>Le principe des actions mutuelles, la méthode d’isolement d’un solide, l’application aux ensembles de solides ne changent pas.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D6BEF45-392C-4EBB-BE02-525D5EC5B152}"/>
              </a:ext>
            </a:extLst>
          </p:cNvPr>
          <p:cNvSpPr txBox="1"/>
          <p:nvPr/>
        </p:nvSpPr>
        <p:spPr>
          <a:xfrm>
            <a:off x="372292" y="1551913"/>
            <a:ext cx="614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Un solide {2} est en équilibre si et seulement si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C7E4D37-2470-41FF-9EEC-FCB4B58CDAD3}"/>
                  </a:ext>
                </a:extLst>
              </p:cNvPr>
              <p:cNvSpPr txBox="1"/>
              <p:nvPr/>
            </p:nvSpPr>
            <p:spPr>
              <a:xfrm>
                <a:off x="3208549" y="1921245"/>
                <a:ext cx="4880610" cy="115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a:rPr lang="fr-FR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sSub>
                        <m:sSubPr>
                          <m:ctrlPr>
                            <a:rPr lang="fr-F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sSub>
                                <m:sSubPr>
                                  <m:ctrlPr>
                                    <a:rPr lang="fr-FR" sz="2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8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8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FR" sz="2800" b="1" i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sz="28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e>
                                          </m:acc>
                                        </m:num>
                                        <m:den>
                                          <m:r>
                                            <a:rPr lang="fr-FR" sz="28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sub>
                      </m:sSub>
                      <m:r>
                        <a:rPr lang="fr-FR" sz="2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a:rPr lang="fr-FR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sSub>
                        <m:sSubPr>
                          <m:ctrlPr>
                            <a:rPr lang="fr-F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fr-FR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 </m:t>
                                        </m:r>
                                      </m:e>
                                      <m:e>
                                        <m:r>
                                          <a:rPr lang="fr-FR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fr-FR" sz="2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fr-FR" sz="28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C7E4D37-2470-41FF-9EEC-FCB4B58C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549" y="1921245"/>
                <a:ext cx="4880610" cy="11577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A16E0D26-663C-4266-9A91-1422B8C04789}"/>
              </a:ext>
            </a:extLst>
          </p:cNvPr>
          <p:cNvSpPr txBox="1"/>
          <p:nvPr/>
        </p:nvSpPr>
        <p:spPr>
          <a:xfrm>
            <a:off x="6231519" y="1878669"/>
            <a:ext cx="107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0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75D643-4E93-417C-A24D-86172CE222E9}"/>
              </a:ext>
            </a:extLst>
          </p:cNvPr>
          <p:cNvSpPr txBox="1"/>
          <p:nvPr/>
        </p:nvSpPr>
        <p:spPr>
          <a:xfrm>
            <a:off x="741317" y="4065955"/>
            <a:ext cx="115497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Ce qui se traduit par « la somme des torseurs des actions extérieures à 2 au point A est nulle »</a:t>
            </a:r>
          </a:p>
        </p:txBody>
      </p:sp>
    </p:spTree>
    <p:extLst>
      <p:ext uri="{BB962C8B-B14F-4D97-AF65-F5344CB8AC3E}">
        <p14:creationId xmlns:p14="http://schemas.microsoft.com/office/powerpoint/2010/main" val="29790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7E36E3D-19B4-4E47-AC60-34D84B22B1FD}"/>
              </a:ext>
            </a:extLst>
          </p:cNvPr>
          <p:cNvSpPr txBox="1"/>
          <p:nvPr/>
        </p:nvSpPr>
        <p:spPr>
          <a:xfrm>
            <a:off x="0" y="0"/>
            <a:ext cx="8072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7) Changement de centre de réduction d’un torseur 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953B48-1963-4D98-A47E-663DF8877421}"/>
              </a:ext>
            </a:extLst>
          </p:cNvPr>
          <p:cNvSpPr txBox="1"/>
          <p:nvPr/>
        </p:nvSpPr>
        <p:spPr>
          <a:xfrm>
            <a:off x="389708" y="461665"/>
            <a:ext cx="11410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Pour pouvoir additionner des torseurs afin d’appliquer le PFS, il faut écrire tous les torseurs en un même point. </a:t>
            </a:r>
            <a:r>
              <a:rPr lang="fr-FR" b="1" u="sng" dirty="0"/>
              <a:t>Remarque</a:t>
            </a:r>
            <a:r>
              <a:rPr lang="fr-FR" dirty="0"/>
              <a:t> : nous allons nous limiter aux torseurs forces dans ce cours.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510FAE7-9DDA-4D45-AE77-CF2AF55404A4}"/>
              </a:ext>
            </a:extLst>
          </p:cNvPr>
          <p:cNvSpPr txBox="1"/>
          <p:nvPr/>
        </p:nvSpPr>
        <p:spPr>
          <a:xfrm>
            <a:off x="389708" y="1200329"/>
            <a:ext cx="614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Ecriture en un point B d’un torseur écrit en un point 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7FF11AE-481C-4254-8942-75492518A908}"/>
                  </a:ext>
                </a:extLst>
              </p:cNvPr>
              <p:cNvSpPr txBox="1"/>
              <p:nvPr/>
            </p:nvSpPr>
            <p:spPr>
              <a:xfrm>
                <a:off x="29918" y="1504241"/>
                <a:ext cx="4749983" cy="11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sSub>
                                <m:sSubPr>
                                  <m:ctrlPr>
                                    <a:rPr lang="fr-F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8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8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fr-FR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7FF11AE-481C-4254-8942-75492518A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" y="1504241"/>
                <a:ext cx="4749983" cy="1157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126AE1F-2F9E-4929-9042-78EF637B1056}"/>
                  </a:ext>
                </a:extLst>
              </p:cNvPr>
              <p:cNvSpPr txBox="1"/>
              <p:nvPr/>
            </p:nvSpPr>
            <p:spPr>
              <a:xfrm>
                <a:off x="4298783" y="1502798"/>
                <a:ext cx="2594610" cy="1109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126AE1F-2F9E-4929-9042-78EF637B1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83" y="1502798"/>
                <a:ext cx="2594610" cy="1109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FC73B14-F491-4AE0-BE7D-1267E09B3F18}"/>
                  </a:ext>
                </a:extLst>
              </p:cNvPr>
              <p:cNvSpPr txBox="1"/>
              <p:nvPr/>
            </p:nvSpPr>
            <p:spPr>
              <a:xfrm>
                <a:off x="2982090" y="1662154"/>
                <a:ext cx="1113282" cy="733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fr-FR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8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80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FC73B14-F491-4AE0-BE7D-1267E09B3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90" y="1662154"/>
                <a:ext cx="1113282" cy="733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46F1103D-2E06-40EA-92D7-51BF152323C1}"/>
              </a:ext>
            </a:extLst>
          </p:cNvPr>
          <p:cNvSpPr txBox="1"/>
          <p:nvPr/>
        </p:nvSpPr>
        <p:spPr>
          <a:xfrm>
            <a:off x="5900713" y="15923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1912A1-AF04-471C-BEF1-67681010689E}"/>
              </a:ext>
            </a:extLst>
          </p:cNvPr>
          <p:cNvSpPr txBox="1"/>
          <p:nvPr/>
        </p:nvSpPr>
        <p:spPr>
          <a:xfrm>
            <a:off x="5404876" y="15923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6418B6-222C-43A3-B063-FDD3636610EE}"/>
              </a:ext>
            </a:extLst>
          </p:cNvPr>
          <p:cNvSpPr txBox="1"/>
          <p:nvPr/>
        </p:nvSpPr>
        <p:spPr>
          <a:xfrm>
            <a:off x="5422667" y="191772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8AE96F-4710-4584-9FC9-00E684714CF0}"/>
              </a:ext>
            </a:extLst>
          </p:cNvPr>
          <p:cNvSpPr txBox="1"/>
          <p:nvPr/>
        </p:nvSpPr>
        <p:spPr>
          <a:xfrm>
            <a:off x="5432238" y="222106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D5AA993-4D83-4729-8C7B-3538EDF41426}"/>
              </a:ext>
            </a:extLst>
          </p:cNvPr>
          <p:cNvSpPr txBox="1"/>
          <p:nvPr/>
        </p:nvSpPr>
        <p:spPr>
          <a:xfrm>
            <a:off x="5914462" y="191772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4317F8-DFA3-4E53-9B70-8CF4624F8828}"/>
              </a:ext>
            </a:extLst>
          </p:cNvPr>
          <p:cNvSpPr txBox="1"/>
          <p:nvPr/>
        </p:nvSpPr>
        <p:spPr>
          <a:xfrm>
            <a:off x="5920439" y="222231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B6C35B9-EF15-4981-B0BA-E067FB6D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294" y="1592394"/>
            <a:ext cx="4763456" cy="436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B112681-FC8C-4498-B7EC-720D6F742EFC}"/>
                  </a:ext>
                </a:extLst>
              </p:cNvPr>
              <p:cNvSpPr txBox="1"/>
              <p:nvPr/>
            </p:nvSpPr>
            <p:spPr>
              <a:xfrm>
                <a:off x="29917" y="3341750"/>
                <a:ext cx="5884545" cy="115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sSub>
                                <m:sSubPr>
                                  <m:ctrlPr>
                                    <a:rPr lang="fr-F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8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8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fr-FR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B112681-FC8C-4498-B7EC-720D6F74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7" y="3341750"/>
                <a:ext cx="5884545" cy="11577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CB7E886-16FF-4493-AB5D-E446CF6B58B8}"/>
                  </a:ext>
                </a:extLst>
              </p:cNvPr>
              <p:cNvSpPr txBox="1"/>
              <p:nvPr/>
            </p:nvSpPr>
            <p:spPr>
              <a:xfrm>
                <a:off x="2982090" y="3429000"/>
                <a:ext cx="1113282" cy="624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8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800" b="1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acc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CB7E886-16FF-4493-AB5D-E446CF6B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90" y="3429000"/>
                <a:ext cx="1113282" cy="624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418DD50-3F60-4F56-8AA7-7BC81E5F24EA}"/>
                  </a:ext>
                </a:extLst>
              </p:cNvPr>
              <p:cNvSpPr txBox="1"/>
              <p:nvPr/>
            </p:nvSpPr>
            <p:spPr>
              <a:xfrm>
                <a:off x="3044901" y="3854478"/>
                <a:ext cx="2222862" cy="421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0">
                          <a:latin typeface="Cambria Math" panose="02040503050406030204" pitchFamily="18" charset="0"/>
                        </a:rPr>
                        <m:t> + </m:t>
                      </m:r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𝐁𝐀</m:t>
                          </m:r>
                        </m:e>
                      </m:acc>
                      <m:r>
                        <a:rPr lang="fr-FR" b="1" i="0">
                          <a:latin typeface="Cambria Math" panose="02040503050406030204" pitchFamily="18" charset="0"/>
                        </a:rPr>
                        <m:t> ∧</m:t>
                      </m:r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𝐀</m:t>
                          </m:r>
                          <m:d>
                            <m:dPr>
                              <m:ctrlPr>
                                <a:rPr lang="fr-FR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fr-FR" b="1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418DD50-3F60-4F56-8AA7-7BC81E5F2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901" y="3854478"/>
                <a:ext cx="2222862" cy="421910"/>
              </a:xfrm>
              <a:prstGeom prst="rect">
                <a:avLst/>
              </a:prstGeom>
              <a:blipFill>
                <a:blip r:embed="rId8"/>
                <a:stretch>
                  <a:fillRect t="-87143" r="-13973" b="-15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7FF11AE-481C-4254-8942-75492518A908}"/>
                  </a:ext>
                </a:extLst>
              </p:cNvPr>
              <p:cNvSpPr txBox="1"/>
              <p:nvPr/>
            </p:nvSpPr>
            <p:spPr>
              <a:xfrm>
                <a:off x="29918" y="86921"/>
                <a:ext cx="4749983" cy="11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sSub>
                                <m:sSubPr>
                                  <m:ctrlPr>
                                    <a:rPr lang="fr-F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8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8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fr-FR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67FF11AE-481C-4254-8942-75492518A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" y="86921"/>
                <a:ext cx="4749983" cy="11575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126AE1F-2F9E-4929-9042-78EF637B1056}"/>
                  </a:ext>
                </a:extLst>
              </p:cNvPr>
              <p:cNvSpPr txBox="1"/>
              <p:nvPr/>
            </p:nvSpPr>
            <p:spPr>
              <a:xfrm>
                <a:off x="4298783" y="85478"/>
                <a:ext cx="2594610" cy="1109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126AE1F-2F9E-4929-9042-78EF637B1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783" y="85478"/>
                <a:ext cx="2594610" cy="1109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FC73B14-F491-4AE0-BE7D-1267E09B3F18}"/>
                  </a:ext>
                </a:extLst>
              </p:cNvPr>
              <p:cNvSpPr txBox="1"/>
              <p:nvPr/>
            </p:nvSpPr>
            <p:spPr>
              <a:xfrm>
                <a:off x="2982090" y="244834"/>
                <a:ext cx="1113282" cy="733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fr-FR" sz="1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18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8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800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FC73B14-F491-4AE0-BE7D-1267E09B3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90" y="244834"/>
                <a:ext cx="1113282" cy="733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46F1103D-2E06-40EA-92D7-51BF152323C1}"/>
              </a:ext>
            </a:extLst>
          </p:cNvPr>
          <p:cNvSpPr txBox="1"/>
          <p:nvPr/>
        </p:nvSpPr>
        <p:spPr>
          <a:xfrm>
            <a:off x="5900713" y="17507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1912A1-AF04-471C-BEF1-67681010689E}"/>
              </a:ext>
            </a:extLst>
          </p:cNvPr>
          <p:cNvSpPr txBox="1"/>
          <p:nvPr/>
        </p:nvSpPr>
        <p:spPr>
          <a:xfrm>
            <a:off x="5404876" y="17507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6418B6-222C-43A3-B063-FDD3636610EE}"/>
              </a:ext>
            </a:extLst>
          </p:cNvPr>
          <p:cNvSpPr txBox="1"/>
          <p:nvPr/>
        </p:nvSpPr>
        <p:spPr>
          <a:xfrm>
            <a:off x="5422667" y="50040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7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8AE96F-4710-4584-9FC9-00E684714CF0}"/>
              </a:ext>
            </a:extLst>
          </p:cNvPr>
          <p:cNvSpPr txBox="1"/>
          <p:nvPr/>
        </p:nvSpPr>
        <p:spPr>
          <a:xfrm>
            <a:off x="5432238" y="80374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D5AA993-4D83-4729-8C7B-3538EDF41426}"/>
              </a:ext>
            </a:extLst>
          </p:cNvPr>
          <p:cNvSpPr txBox="1"/>
          <p:nvPr/>
        </p:nvSpPr>
        <p:spPr>
          <a:xfrm>
            <a:off x="5914462" y="50040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54317F8-DFA3-4E53-9B70-8CF4624F8828}"/>
              </a:ext>
            </a:extLst>
          </p:cNvPr>
          <p:cNvSpPr txBox="1"/>
          <p:nvPr/>
        </p:nvSpPr>
        <p:spPr>
          <a:xfrm>
            <a:off x="5920439" y="80499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0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B6C35B9-EF15-4981-B0BA-E067FB6D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021" y="175074"/>
            <a:ext cx="4088289" cy="3742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B112681-FC8C-4498-B7EC-720D6F742EFC}"/>
                  </a:ext>
                </a:extLst>
              </p:cNvPr>
              <p:cNvSpPr txBox="1"/>
              <p:nvPr/>
            </p:nvSpPr>
            <p:spPr>
              <a:xfrm>
                <a:off x="211455" y="1237646"/>
                <a:ext cx="5884545" cy="1157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sSub>
                                <m:sSubPr>
                                  <m:ctrlPr>
                                    <a:rPr lang="fr-F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8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8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fr-FR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                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/>
                                </m:mr>
                              </m:m>
                              <m:r>
                                <a:rPr lang="fr-F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3B112681-FC8C-4498-B7EC-720D6F74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55" y="1237646"/>
                <a:ext cx="5884545" cy="11577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CB7E886-16FF-4493-AB5D-E446CF6B58B8}"/>
                  </a:ext>
                </a:extLst>
              </p:cNvPr>
              <p:cNvSpPr txBox="1"/>
              <p:nvPr/>
            </p:nvSpPr>
            <p:spPr>
              <a:xfrm>
                <a:off x="3163628" y="1324896"/>
                <a:ext cx="1113282" cy="624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8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fr-FR" sz="18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1800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8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800" b="1" i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acc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5CB7E886-16FF-4493-AB5D-E446CF6B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628" y="1324896"/>
                <a:ext cx="1113282" cy="6242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418DD50-3F60-4F56-8AA7-7BC81E5F24EA}"/>
                  </a:ext>
                </a:extLst>
              </p:cNvPr>
              <p:cNvSpPr txBox="1"/>
              <p:nvPr/>
            </p:nvSpPr>
            <p:spPr>
              <a:xfrm>
                <a:off x="3226439" y="1750374"/>
                <a:ext cx="2222862" cy="421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 + </m:t>
                      </m:r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𝐁𝐀</m:t>
                          </m:r>
                        </m:e>
                      </m:acc>
                      <m:r>
                        <a:rPr lang="fr-FR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 ∧</m:t>
                      </m:r>
                      <m:acc>
                        <m:accPr>
                          <m:chr m:val="⃗"/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d>
                            <m:dPr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E418DD50-3F60-4F56-8AA7-7BC81E5F2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439" y="1750374"/>
                <a:ext cx="2222862" cy="421910"/>
              </a:xfrm>
              <a:prstGeom prst="rect">
                <a:avLst/>
              </a:prstGeom>
              <a:blipFill>
                <a:blip r:embed="rId8"/>
                <a:stretch>
                  <a:fillRect t="-88406" r="-13973" b="-1579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A432333-6B20-41DB-B423-4AA974D0699B}"/>
                  </a:ext>
                </a:extLst>
              </p:cNvPr>
              <p:cNvSpPr txBox="1"/>
              <p:nvPr/>
            </p:nvSpPr>
            <p:spPr>
              <a:xfrm>
                <a:off x="29918" y="4231636"/>
                <a:ext cx="2180872" cy="531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𝐁𝐀</m:t>
                          </m:r>
                        </m:e>
                      </m:acc>
                      <m:r>
                        <a:rPr lang="fr-FR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 ∧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d>
                            <m:dPr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fr-FR" sz="2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fr-FR" sz="2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acc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6A432333-6B20-41DB-B423-4AA974D06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8" y="4231636"/>
                <a:ext cx="2180872" cy="5317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ADA380ED-15EF-4A7A-9AE7-31D66BD28AD2}"/>
              </a:ext>
            </a:extLst>
          </p:cNvPr>
          <p:cNvSpPr txBox="1"/>
          <p:nvPr/>
        </p:nvSpPr>
        <p:spPr>
          <a:xfrm>
            <a:off x="2034295" y="433687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931E3F7-B571-4C00-B1E2-252E97FF8E78}"/>
                  </a:ext>
                </a:extLst>
              </p:cNvPr>
              <p:cNvSpPr txBox="1"/>
              <p:nvPr/>
            </p:nvSpPr>
            <p:spPr>
              <a:xfrm>
                <a:off x="2326528" y="4305204"/>
                <a:ext cx="2245468" cy="11374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fr-FR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fr-FR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fr-FR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fr-FR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B931E3F7-B571-4C00-B1E2-252E97FF8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528" y="4305204"/>
                <a:ext cx="2245468" cy="11374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CA6318E-8133-4A13-85F6-AF6124A45529}"/>
              </a:ext>
            </a:extLst>
          </p:cNvPr>
          <p:cNvCxnSpPr>
            <a:cxnSpLocks/>
          </p:cNvCxnSpPr>
          <p:nvPr/>
        </p:nvCxnSpPr>
        <p:spPr>
          <a:xfrm flipH="1">
            <a:off x="8072846" y="1724247"/>
            <a:ext cx="2638698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9C41381-308C-42E2-9339-9BC5724D839C}"/>
              </a:ext>
            </a:extLst>
          </p:cNvPr>
          <p:cNvCxnSpPr>
            <a:cxnSpLocks/>
          </p:cNvCxnSpPr>
          <p:nvPr/>
        </p:nvCxnSpPr>
        <p:spPr>
          <a:xfrm flipV="1">
            <a:off x="10541726" y="1584229"/>
            <a:ext cx="0" cy="2012411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6E2544B-B4C0-44A4-BBA0-8F7D92949B47}"/>
              </a:ext>
            </a:extLst>
          </p:cNvPr>
          <p:cNvSpPr txBox="1"/>
          <p:nvPr/>
        </p:nvSpPr>
        <p:spPr>
          <a:xfrm>
            <a:off x="8543409" y="35862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95D5231-52FA-4586-A236-4C58C697C299}"/>
              </a:ext>
            </a:extLst>
          </p:cNvPr>
          <p:cNvSpPr txBox="1"/>
          <p:nvPr/>
        </p:nvSpPr>
        <p:spPr>
          <a:xfrm>
            <a:off x="7761728" y="153958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F2CA7AE-2992-4778-92FB-2D068395593A}"/>
              </a:ext>
            </a:extLst>
          </p:cNvPr>
          <p:cNvCxnSpPr>
            <a:cxnSpLocks/>
          </p:cNvCxnSpPr>
          <p:nvPr/>
        </p:nvCxnSpPr>
        <p:spPr>
          <a:xfrm flipH="1">
            <a:off x="8072846" y="3047950"/>
            <a:ext cx="740228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D69C13A-0DD9-412D-8628-4A3D1AF9101B}"/>
              </a:ext>
            </a:extLst>
          </p:cNvPr>
          <p:cNvCxnSpPr>
            <a:cxnSpLocks/>
          </p:cNvCxnSpPr>
          <p:nvPr/>
        </p:nvCxnSpPr>
        <p:spPr>
          <a:xfrm flipV="1">
            <a:off x="8704217" y="2934789"/>
            <a:ext cx="0" cy="661852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EBE08953-7D6E-4A61-B474-E542E1118CBF}"/>
              </a:ext>
            </a:extLst>
          </p:cNvPr>
          <p:cNvSpPr txBox="1"/>
          <p:nvPr/>
        </p:nvSpPr>
        <p:spPr>
          <a:xfrm>
            <a:off x="7746576" y="28632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C5E67A4-A8C5-44FF-A1B9-9AEE7B86ABA5}"/>
              </a:ext>
            </a:extLst>
          </p:cNvPr>
          <p:cNvSpPr txBox="1"/>
          <p:nvPr/>
        </p:nvSpPr>
        <p:spPr>
          <a:xfrm>
            <a:off x="10385273" y="358622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14967BF-50D2-46DB-BE9E-D8422D0B4C95}"/>
              </a:ext>
            </a:extLst>
          </p:cNvPr>
          <p:cNvSpPr txBox="1"/>
          <p:nvPr/>
        </p:nvSpPr>
        <p:spPr>
          <a:xfrm>
            <a:off x="4419335" y="433687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7AD863F2-36DA-4785-B4B2-8B543F160E51}"/>
                  </a:ext>
                </a:extLst>
              </p:cNvPr>
              <p:cNvSpPr txBox="1"/>
              <p:nvPr/>
            </p:nvSpPr>
            <p:spPr>
              <a:xfrm>
                <a:off x="4687734" y="4305204"/>
                <a:ext cx="1527489" cy="106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  <m:r>
                        <a:rPr lang="fr-FR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begChr m:val="|"/>
                          <m:endChr m:val="|"/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7AD863F2-36DA-4785-B4B2-8B543F160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734" y="4305204"/>
                <a:ext cx="1527489" cy="10689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>
            <a:extLst>
              <a:ext uri="{FF2B5EF4-FFF2-40B4-BE49-F238E27FC236}">
                <a16:creationId xmlns:a16="http://schemas.microsoft.com/office/drawing/2014/main" id="{67D42DA6-D675-4349-9910-3DF0D04A71EC}"/>
              </a:ext>
            </a:extLst>
          </p:cNvPr>
          <p:cNvSpPr txBox="1"/>
          <p:nvPr/>
        </p:nvSpPr>
        <p:spPr>
          <a:xfrm>
            <a:off x="4820893" y="5374151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-7       3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05A4506-EC35-469D-8489-9593217BEDB6}"/>
              </a:ext>
            </a:extLst>
          </p:cNvPr>
          <p:cNvSpPr txBox="1"/>
          <p:nvPr/>
        </p:nvSpPr>
        <p:spPr>
          <a:xfrm>
            <a:off x="6071717" y="433687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FD9B706B-6D9C-47E9-A21A-93C4552F87A5}"/>
                  </a:ext>
                </a:extLst>
              </p:cNvPr>
              <p:cNvSpPr txBox="1"/>
              <p:nvPr/>
            </p:nvSpPr>
            <p:spPr>
              <a:xfrm>
                <a:off x="6363308" y="4305204"/>
                <a:ext cx="2493007" cy="1129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fr-FR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           </m:t>
                                    </m:r>
                                  </m:e>
                                  <m:e>
                                    <m:r>
                                      <a:rPr lang="fr-FR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  <m:r>
                                  <a:rPr lang="fr-FR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</m:t>
                                </m:r>
                              </m:e>
                            </m:mr>
                            <m:mr>
                              <m:e/>
                            </m:mr>
                            <m:mr>
                              <m:e>
                                <m:r>
                                  <a:rPr lang="fr-FR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FD9B706B-6D9C-47E9-A21A-93C4552F8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308" y="4305204"/>
                <a:ext cx="2493007" cy="11297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e 52">
            <a:extLst>
              <a:ext uri="{FF2B5EF4-FFF2-40B4-BE49-F238E27FC236}">
                <a16:creationId xmlns:a16="http://schemas.microsoft.com/office/drawing/2014/main" id="{8C1937CA-04A0-4E00-A1F8-3F86D717A677}"/>
              </a:ext>
            </a:extLst>
          </p:cNvPr>
          <p:cNvGrpSpPr/>
          <p:nvPr/>
        </p:nvGrpSpPr>
        <p:grpSpPr>
          <a:xfrm>
            <a:off x="5344914" y="4921873"/>
            <a:ext cx="401834" cy="328947"/>
            <a:chOff x="8141575" y="5923807"/>
            <a:chExt cx="401834" cy="328947"/>
          </a:xfrm>
        </p:grpSpPr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BC016B21-316D-4255-AF97-789707351959}"/>
                </a:ext>
              </a:extLst>
            </p:cNvPr>
            <p:cNvCxnSpPr>
              <a:cxnSpLocks/>
            </p:cNvCxnSpPr>
            <p:nvPr/>
          </p:nvCxnSpPr>
          <p:spPr>
            <a:xfrm>
              <a:off x="8141576" y="5923807"/>
              <a:ext cx="401833" cy="328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>
              <a:extLst>
                <a:ext uri="{FF2B5EF4-FFF2-40B4-BE49-F238E27FC236}">
                  <a16:creationId xmlns:a16="http://schemas.microsoft.com/office/drawing/2014/main" id="{87625470-A851-44BF-AA27-95640288F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1575" y="5923807"/>
              <a:ext cx="401833" cy="328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2A637C05-D5A7-413A-A998-BF3B81D52A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1575" y="6244046"/>
              <a:ext cx="38470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D76F2D0E-A9EB-42FC-BABD-3C26B7C611E0}"/>
              </a:ext>
            </a:extLst>
          </p:cNvPr>
          <p:cNvSpPr txBox="1"/>
          <p:nvPr/>
        </p:nvSpPr>
        <p:spPr>
          <a:xfrm>
            <a:off x="6781699" y="4305204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(-5x0)-(0x7)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FF2FF50-877A-4AC2-9B5A-D0AF05C070A1}"/>
              </a:ext>
            </a:extLst>
          </p:cNvPr>
          <p:cNvSpPr txBox="1"/>
          <p:nvPr/>
        </p:nvSpPr>
        <p:spPr>
          <a:xfrm>
            <a:off x="6781699" y="4670015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(0x3)-(-7x0)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BEF1252-EE71-4321-BCB6-28D6D041B69C}"/>
              </a:ext>
            </a:extLst>
          </p:cNvPr>
          <p:cNvSpPr txBox="1"/>
          <p:nvPr/>
        </p:nvSpPr>
        <p:spPr>
          <a:xfrm>
            <a:off x="6781699" y="5009974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(-7x7)-(-5x3)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20276AE-68E5-4C7D-8A7D-17D00D3774B6}"/>
              </a:ext>
            </a:extLst>
          </p:cNvPr>
          <p:cNvSpPr txBox="1"/>
          <p:nvPr/>
        </p:nvSpPr>
        <p:spPr>
          <a:xfrm>
            <a:off x="8639835" y="433687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AD883D1C-10CB-4F0E-B0F0-8360A31C9AA6}"/>
                  </a:ext>
                </a:extLst>
              </p:cNvPr>
              <p:cNvSpPr txBox="1"/>
              <p:nvPr/>
            </p:nvSpPr>
            <p:spPr>
              <a:xfrm>
                <a:off x="8963713" y="4305204"/>
                <a:ext cx="901759" cy="1318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4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4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</m:mr>
                            <m:mr>
                              <m:e/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fr-FR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</m:t>
                                    </m:r>
                                  </m:e>
                                  <m:e>
                                    <m:r>
                                      <a:rPr lang="fr-FR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fr-FR" sz="24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4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AD883D1C-10CB-4F0E-B0F0-8360A31C9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713" y="4305204"/>
                <a:ext cx="901759" cy="13181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ZoneTexte 62">
            <a:extLst>
              <a:ext uri="{FF2B5EF4-FFF2-40B4-BE49-F238E27FC236}">
                <a16:creationId xmlns:a16="http://schemas.microsoft.com/office/drawing/2014/main" id="{76E3D761-5718-4877-8749-A3CF019658BE}"/>
              </a:ext>
            </a:extLst>
          </p:cNvPr>
          <p:cNvSpPr txBox="1"/>
          <p:nvPr/>
        </p:nvSpPr>
        <p:spPr>
          <a:xfrm>
            <a:off x="9132037" y="4358488"/>
            <a:ext cx="580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7030A0"/>
                </a:solidFill>
              </a:rPr>
              <a:t>0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0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-34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9BC26BB4-B290-4B53-8062-317494CB622F}"/>
                  </a:ext>
                </a:extLst>
              </p:cNvPr>
              <p:cNvSpPr txBox="1"/>
              <p:nvPr/>
            </p:nvSpPr>
            <p:spPr>
              <a:xfrm>
                <a:off x="105229" y="2821203"/>
                <a:ext cx="2513457" cy="639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sSub>
                                <m:sSubPr>
                                  <m:ctrlPr>
                                    <a:rPr lang="fr-FR" sz="2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800" b="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8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280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28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9BC26BB4-B290-4B53-8062-317494CB6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9" y="2821203"/>
                <a:ext cx="2513457" cy="6394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e 71">
            <a:extLst>
              <a:ext uri="{FF2B5EF4-FFF2-40B4-BE49-F238E27FC236}">
                <a16:creationId xmlns:a16="http://schemas.microsoft.com/office/drawing/2014/main" id="{9FE62B5F-9198-4B97-8898-14BCB42D84E6}"/>
              </a:ext>
            </a:extLst>
          </p:cNvPr>
          <p:cNvGrpSpPr/>
          <p:nvPr/>
        </p:nvGrpSpPr>
        <p:grpSpPr>
          <a:xfrm>
            <a:off x="2275037" y="2585428"/>
            <a:ext cx="2181157" cy="1109599"/>
            <a:chOff x="2555166" y="2319401"/>
            <a:chExt cx="3127975" cy="110959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40691FA9-3776-4547-97BD-00A2B21CC4E4}"/>
                    </a:ext>
                  </a:extLst>
                </p:cNvPr>
                <p:cNvSpPr txBox="1"/>
                <p:nvPr/>
              </p:nvSpPr>
              <p:spPr>
                <a:xfrm>
                  <a:off x="2555166" y="2319401"/>
                  <a:ext cx="3127975" cy="11095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sSub>
                          <m:sSubPr>
                            <m:ctrlP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fr-FR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fr-FR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fr-FR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fr-FR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e>
                                      <m:r>
                                        <a:rPr lang="fr-FR" sz="28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40691FA9-3776-4547-97BD-00A2B21CC4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166" y="2319401"/>
                  <a:ext cx="3127975" cy="11095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9CA32834-0DE7-4EC4-92BC-10D00453B0B9}"/>
                </a:ext>
              </a:extLst>
            </p:cNvPr>
            <p:cNvSpPr txBox="1"/>
            <p:nvPr/>
          </p:nvSpPr>
          <p:spPr>
            <a:xfrm>
              <a:off x="4128383" y="240899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414368F1-77D9-4B5D-89D8-53DDCB0B8F22}"/>
                </a:ext>
              </a:extLst>
            </p:cNvPr>
            <p:cNvSpPr txBox="1"/>
            <p:nvPr/>
          </p:nvSpPr>
          <p:spPr>
            <a:xfrm>
              <a:off x="3632546" y="240899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3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207D9B9A-98F6-4E2E-ACC9-0209021B9B78}"/>
                </a:ext>
              </a:extLst>
            </p:cNvPr>
            <p:cNvSpPr txBox="1"/>
            <p:nvPr/>
          </p:nvSpPr>
          <p:spPr>
            <a:xfrm>
              <a:off x="3650337" y="2734332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7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25797B70-F262-45C3-BC55-DC3403A2FF3B}"/>
                </a:ext>
              </a:extLst>
            </p:cNvPr>
            <p:cNvSpPr txBox="1"/>
            <p:nvPr/>
          </p:nvSpPr>
          <p:spPr>
            <a:xfrm>
              <a:off x="3659908" y="303767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0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1DC2E348-ADEF-47EB-8484-45F5E938E575}"/>
                </a:ext>
              </a:extLst>
            </p:cNvPr>
            <p:cNvSpPr txBox="1"/>
            <p:nvPr/>
          </p:nvSpPr>
          <p:spPr>
            <a:xfrm>
              <a:off x="4142132" y="2734332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0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206100EE-D854-4DEF-BA85-0D86CE2F43AE}"/>
                </a:ext>
              </a:extLst>
            </p:cNvPr>
            <p:cNvSpPr txBox="1"/>
            <p:nvPr/>
          </p:nvSpPr>
          <p:spPr>
            <a:xfrm>
              <a:off x="4148109" y="3038915"/>
              <a:ext cx="775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-34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99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25" grpId="0"/>
      <p:bldP spid="30" grpId="0"/>
      <p:bldP spid="31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CA1E839-EEFB-4BEB-BFB2-24915522FE6E}"/>
              </a:ext>
            </a:extLst>
          </p:cNvPr>
          <p:cNvSpPr txBox="1"/>
          <p:nvPr/>
        </p:nvSpPr>
        <p:spPr>
          <a:xfrm>
            <a:off x="-1" y="77429"/>
            <a:ext cx="11016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L’ensemble formé par </a:t>
            </a:r>
            <a:r>
              <a:rPr lang="fr-FR" b="1" dirty="0"/>
              <a:t>R</a:t>
            </a:r>
            <a:r>
              <a:rPr lang="fr-FR" dirty="0"/>
              <a:t> et </a:t>
            </a:r>
            <a:r>
              <a:rPr lang="fr-FR" b="1" dirty="0"/>
              <a:t>M</a:t>
            </a:r>
            <a:r>
              <a:rPr lang="fr-FR" b="1" baseline="-25000" dirty="0"/>
              <a:t>A</a:t>
            </a:r>
            <a:r>
              <a:rPr lang="fr-FR" dirty="0"/>
              <a:t> constitue un torseur, exprimé en </a:t>
            </a:r>
            <a:r>
              <a:rPr lang="fr-FR" b="1" dirty="0"/>
              <a:t>A</a:t>
            </a:r>
            <a:r>
              <a:rPr lang="fr-FR" dirty="0"/>
              <a:t>, dans un repère R. On le note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4CFF543-086B-4911-A1D2-326E508B9679}"/>
                  </a:ext>
                </a:extLst>
              </p:cNvPr>
              <p:cNvSpPr txBox="1"/>
              <p:nvPr/>
            </p:nvSpPr>
            <p:spPr>
              <a:xfrm>
                <a:off x="348342" y="767676"/>
                <a:ext cx="3923210" cy="1109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r>
                                <a:rPr lang="fr-FR" sz="2800" b="1" i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8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8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80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800" i="1" smtClean="0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fr-FR" sz="2800" i="1">
                                                <a:solidFill>
                                                  <a:srgbClr val="7030A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fr-FR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4CFF543-086B-4911-A1D2-326E508B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2" y="767676"/>
                <a:ext cx="3923210" cy="11095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:a16="http://schemas.microsoft.com/office/drawing/2014/main" id="{4C221746-1E06-4E60-9CC9-8D4B3BCDE7D2}"/>
              </a:ext>
            </a:extLst>
          </p:cNvPr>
          <p:cNvSpPr txBox="1"/>
          <p:nvPr/>
        </p:nvSpPr>
        <p:spPr>
          <a:xfrm>
            <a:off x="4711336" y="860810"/>
            <a:ext cx="4763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</a:t>
            </a:r>
            <a:r>
              <a:rPr lang="fr-FR" dirty="0"/>
              <a:t> : Résultante Force en N</a:t>
            </a:r>
          </a:p>
          <a:p>
            <a:r>
              <a:rPr lang="fr-FR" b="1" dirty="0">
                <a:solidFill>
                  <a:srgbClr val="7030A0"/>
                </a:solidFill>
              </a:rPr>
              <a:t>M</a:t>
            </a:r>
            <a:r>
              <a:rPr lang="fr-FR" b="1" baseline="-25000" dirty="0">
                <a:solidFill>
                  <a:srgbClr val="7030A0"/>
                </a:solidFill>
              </a:rPr>
              <a:t>A</a:t>
            </a:r>
            <a:r>
              <a:rPr lang="fr-FR" b="1" dirty="0">
                <a:solidFill>
                  <a:srgbClr val="7030A0"/>
                </a:solidFill>
              </a:rPr>
              <a:t> </a:t>
            </a:r>
            <a:r>
              <a:rPr lang="fr-FR" dirty="0"/>
              <a:t>: Moment résultant au point A en Nm</a:t>
            </a:r>
          </a:p>
          <a:p>
            <a:r>
              <a:rPr lang="fr-FR" b="1" dirty="0"/>
              <a:t>A</a:t>
            </a:r>
            <a:r>
              <a:rPr lang="fr-FR" dirty="0"/>
              <a:t> est le centre de réduction du torseur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3340DE-A1A8-44FB-A05A-7B5BC48979C4}"/>
              </a:ext>
            </a:extLst>
          </p:cNvPr>
          <p:cNvSpPr txBox="1"/>
          <p:nvPr/>
        </p:nvSpPr>
        <p:spPr>
          <a:xfrm>
            <a:off x="0" y="2106658"/>
            <a:ext cx="4423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torseur est défini par </a:t>
            </a:r>
            <a:r>
              <a:rPr lang="fr-FR" b="1" dirty="0"/>
              <a:t>6 paramètres 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D948368-C490-4222-AABE-3899567C2277}"/>
                  </a:ext>
                </a:extLst>
              </p:cNvPr>
              <p:cNvSpPr txBox="1"/>
              <p:nvPr/>
            </p:nvSpPr>
            <p:spPr>
              <a:xfrm>
                <a:off x="235132" y="2682412"/>
                <a:ext cx="4345578" cy="1453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32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1" i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32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32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320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320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320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320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320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3200" i="0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32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D948368-C490-4222-AABE-3899567C2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2" y="2682412"/>
                <a:ext cx="4345578" cy="14534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81A74B2B-E50B-4FDC-B9C4-386DF8C96946}"/>
              </a:ext>
            </a:extLst>
          </p:cNvPr>
          <p:cNvSpPr txBox="1"/>
          <p:nvPr/>
        </p:nvSpPr>
        <p:spPr>
          <a:xfrm>
            <a:off x="4580710" y="2987211"/>
            <a:ext cx="3444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X,Y et Z </a:t>
            </a:r>
            <a:r>
              <a:rPr lang="fr-FR" dirty="0"/>
              <a:t>sont les projections de la force sur le repère en 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41E6016-8C80-403B-99B2-B38822D3D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90" y="2728851"/>
            <a:ext cx="1701819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BFF84F-4526-4C60-B8DC-440CE6AC5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3248" y="2728851"/>
            <a:ext cx="1702957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0D008D5-0D43-4E39-B7F7-DAC0B4F5D8EE}"/>
              </a:ext>
            </a:extLst>
          </p:cNvPr>
          <p:cNvSpPr txBox="1"/>
          <p:nvPr/>
        </p:nvSpPr>
        <p:spPr>
          <a:xfrm>
            <a:off x="235132" y="5126081"/>
            <a:ext cx="3705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L,M et N </a:t>
            </a:r>
            <a:r>
              <a:rPr lang="fr-FR" dirty="0"/>
              <a:t>sont les projections du moment sur le repère en Nm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D660247-48A2-47CF-867B-4597FA419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552" y="4807472"/>
            <a:ext cx="1937297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3471C8B-FDD3-429D-8928-8D8FB1E8E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8811" y="4807472"/>
            <a:ext cx="1711543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3DB6FFC-AD28-45E1-9D7F-F23133ECE3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316" y="4807472"/>
            <a:ext cx="1984984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2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build="p"/>
      <p:bldP spid="10" grpId="0"/>
      <p:bldP spid="12" grpId="0"/>
      <p:bldP spid="1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19AF4A6-1A12-4EF8-BD12-E91000A44947}"/>
              </a:ext>
            </a:extLst>
          </p:cNvPr>
          <p:cNvSpPr txBox="1"/>
          <p:nvPr/>
        </p:nvSpPr>
        <p:spPr>
          <a:xfrm>
            <a:off x="112014" y="0"/>
            <a:ext cx="387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u="sng"/>
            </a:lvl1pPr>
          </a:lstStyle>
          <a:p>
            <a:r>
              <a:rPr lang="fr-FR" dirty="0"/>
              <a:t>3) Ecriture d’un torseur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82D2DD-D6B2-4B8A-972F-158AE313EAEF}"/>
              </a:ext>
            </a:extLst>
          </p:cNvPr>
          <p:cNvSpPr txBox="1"/>
          <p:nvPr/>
        </p:nvSpPr>
        <p:spPr>
          <a:xfrm>
            <a:off x="3986784" y="92333"/>
            <a:ext cx="6947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Compléter le torseur de l’action de la perceuse sur le mur.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039DC97-F13C-4031-B0D3-11B57ED6C45F}"/>
                  </a:ext>
                </a:extLst>
              </p:cNvPr>
              <p:cNvSpPr txBox="1"/>
              <p:nvPr/>
            </p:nvSpPr>
            <p:spPr>
              <a:xfrm>
                <a:off x="1075565" y="2801520"/>
                <a:ext cx="4345578" cy="1254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32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200" b="1" i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32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32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i="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32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32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32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sz="3200" b="0" i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3200" b="0" i="1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  <m:e/>
                                </m:m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32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sz="32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039DC97-F13C-4031-B0D3-11B57ED6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65" y="2801520"/>
                <a:ext cx="4345578" cy="12549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0050C6A1-7242-4C31-A5E1-10469F8D4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194" y="1589163"/>
            <a:ext cx="5101992" cy="3679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F345083-38A4-48FA-91D6-0161F413973D}"/>
              </a:ext>
            </a:extLst>
          </p:cNvPr>
          <p:cNvSpPr txBox="1"/>
          <p:nvPr/>
        </p:nvSpPr>
        <p:spPr>
          <a:xfrm>
            <a:off x="4107890" y="288640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100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31995A-752D-4DA9-BCCC-D27522D1F0D2}"/>
              </a:ext>
            </a:extLst>
          </p:cNvPr>
          <p:cNvSpPr txBox="1"/>
          <p:nvPr/>
        </p:nvSpPr>
        <p:spPr>
          <a:xfrm>
            <a:off x="3666744" y="28864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F85E43A-0A87-498D-B874-FEEEC7DA064C}"/>
              </a:ext>
            </a:extLst>
          </p:cNvPr>
          <p:cNvSpPr txBox="1"/>
          <p:nvPr/>
        </p:nvSpPr>
        <p:spPr>
          <a:xfrm>
            <a:off x="3730062" y="323293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1D4BAE-5F6A-407F-87B3-67F7575CE230}"/>
              </a:ext>
            </a:extLst>
          </p:cNvPr>
          <p:cNvSpPr txBox="1"/>
          <p:nvPr/>
        </p:nvSpPr>
        <p:spPr>
          <a:xfrm>
            <a:off x="3730062" y="353231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10547FC-F1AF-4042-BEC9-33A2BDC2CBF7}"/>
              </a:ext>
            </a:extLst>
          </p:cNvPr>
          <p:cNvSpPr txBox="1"/>
          <p:nvPr/>
        </p:nvSpPr>
        <p:spPr>
          <a:xfrm>
            <a:off x="4225087" y="323293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141E65-D661-4A23-BDD7-4177BB7BCDC4}"/>
              </a:ext>
            </a:extLst>
          </p:cNvPr>
          <p:cNvSpPr txBox="1"/>
          <p:nvPr/>
        </p:nvSpPr>
        <p:spPr>
          <a:xfrm>
            <a:off x="4227453" y="353231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729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19AF4A6-1A12-4EF8-BD12-E91000A44947}"/>
              </a:ext>
            </a:extLst>
          </p:cNvPr>
          <p:cNvSpPr txBox="1"/>
          <p:nvPr/>
        </p:nvSpPr>
        <p:spPr>
          <a:xfrm>
            <a:off x="112014" y="0"/>
            <a:ext cx="5983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u="sng"/>
            </a:lvl1pPr>
          </a:lstStyle>
          <a:p>
            <a:r>
              <a:rPr lang="fr-FR" dirty="0"/>
              <a:t>4) Traduction vectorielle d’un torseur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82D2DD-D6B2-4B8A-972F-158AE313EAEF}"/>
              </a:ext>
            </a:extLst>
          </p:cNvPr>
          <p:cNvSpPr txBox="1"/>
          <p:nvPr/>
        </p:nvSpPr>
        <p:spPr>
          <a:xfrm>
            <a:off x="7614285" y="863991"/>
            <a:ext cx="4053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Schématiser par des vecteurs ce torseur dans les repères ci-dessous (composantes et résultantes), puis calculer les valeurs des résultantes.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A398A890-F003-4235-AF36-9BEF4432B243}"/>
                  </a:ext>
                </a:extLst>
              </p:cNvPr>
              <p:cNvSpPr txBox="1"/>
              <p:nvPr/>
            </p:nvSpPr>
            <p:spPr>
              <a:xfrm>
                <a:off x="22479" y="796794"/>
                <a:ext cx="4880610" cy="1267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sSub>
                                <m:sSubPr>
                                  <m:ctrlPr>
                                    <a:rPr lang="fr-FR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800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FR" sz="28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8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8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2800" i="0">
                                                <a:latin typeface="Cambria Math" panose="02040503050406030204" pitchFamily="18" charset="0"/>
                                              </a:rPr>
                                              <m:t>A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ctrlPr>
                                                  <a:rPr lang="fr-FR" sz="28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type m:val="lin"/>
                                                    <m:ctrlPr>
                                                      <a:rPr lang="fr-FR" sz="2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fr-FR" sz="28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fr-FR" sz="28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fr-FR" sz="28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sz="2800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2800" i="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FR" sz="2800" i="0">
                                                <a:latin typeface="Cambria Math" panose="02040503050406030204" pitchFamily="18" charset="0"/>
                                              </a:rPr>
                                              <m:t>A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fr-FR" sz="2800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type m:val="lin"/>
                                                    <m:ctrlPr>
                                                      <a:rPr lang="fr-FR" sz="2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fr-FR" sz="28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fr-FR" sz="28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A398A890-F003-4235-AF36-9BEF4432B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" y="796794"/>
                <a:ext cx="4880610" cy="12675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3FF166A-A21D-454A-80BF-821BAFB898CB}"/>
                  </a:ext>
                </a:extLst>
              </p:cNvPr>
              <p:cNvSpPr txBox="1"/>
              <p:nvPr/>
            </p:nvSpPr>
            <p:spPr>
              <a:xfrm>
                <a:off x="4361688" y="796794"/>
                <a:ext cx="2594610" cy="1287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sz="28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fr-FR" sz="2800" i="0"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800" i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fr-FR" sz="2800" i="0"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8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fr-FR" sz="28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93FF166A-A21D-454A-80BF-821BAFB89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88" y="796794"/>
                <a:ext cx="2594610" cy="12878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>
            <a:extLst>
              <a:ext uri="{FF2B5EF4-FFF2-40B4-BE49-F238E27FC236}">
                <a16:creationId xmlns:a16="http://schemas.microsoft.com/office/drawing/2014/main" id="{29FB9600-466A-4317-B117-B9B7BF47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844" y="2295144"/>
            <a:ext cx="8936312" cy="43690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1BEF16D-8A22-4094-B226-74A562CC55D9}"/>
              </a:ext>
            </a:extLst>
          </p:cNvPr>
          <p:cNvCxnSpPr/>
          <p:nvPr/>
        </p:nvCxnSpPr>
        <p:spPr>
          <a:xfrm>
            <a:off x="2699439" y="5687568"/>
            <a:ext cx="86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D825BF4-EBEC-4AAC-823B-F98EE27D8D82}"/>
              </a:ext>
            </a:extLst>
          </p:cNvPr>
          <p:cNvSpPr txBox="1"/>
          <p:nvPr/>
        </p:nvSpPr>
        <p:spPr>
          <a:xfrm>
            <a:off x="2921127" y="568756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X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248F2B8-7F7A-4692-B9FA-4BC6DD17E96C}"/>
              </a:ext>
            </a:extLst>
          </p:cNvPr>
          <p:cNvCxnSpPr/>
          <p:nvPr/>
        </p:nvCxnSpPr>
        <p:spPr>
          <a:xfrm flipV="1">
            <a:off x="2688336" y="3721608"/>
            <a:ext cx="0" cy="19568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57C06D3-FCF9-4DC5-8833-362FF3B19D1B}"/>
              </a:ext>
            </a:extLst>
          </p:cNvPr>
          <p:cNvSpPr txBox="1"/>
          <p:nvPr/>
        </p:nvSpPr>
        <p:spPr>
          <a:xfrm>
            <a:off x="2333679" y="4526316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Y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1AF0BDE-D14B-440B-9017-8955793048A0}"/>
              </a:ext>
            </a:extLst>
          </p:cNvPr>
          <p:cNvCxnSpPr>
            <a:cxnSpLocks/>
          </p:cNvCxnSpPr>
          <p:nvPr/>
        </p:nvCxnSpPr>
        <p:spPr>
          <a:xfrm>
            <a:off x="2596515" y="3721608"/>
            <a:ext cx="1189101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804A7D8-A3DA-48AA-B4AC-6C1E25B695FC}"/>
              </a:ext>
            </a:extLst>
          </p:cNvPr>
          <p:cNvCxnSpPr>
            <a:cxnSpLocks/>
          </p:cNvCxnSpPr>
          <p:nvPr/>
        </p:nvCxnSpPr>
        <p:spPr>
          <a:xfrm>
            <a:off x="3563439" y="3575304"/>
            <a:ext cx="0" cy="222560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E3FE442-B9C2-4ADC-B269-908EDA49DA4B}"/>
              </a:ext>
            </a:extLst>
          </p:cNvPr>
          <p:cNvCxnSpPr>
            <a:cxnSpLocks/>
          </p:cNvCxnSpPr>
          <p:nvPr/>
        </p:nvCxnSpPr>
        <p:spPr>
          <a:xfrm flipV="1">
            <a:off x="2699439" y="3721609"/>
            <a:ext cx="864000" cy="1956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C3CE5536-DD92-42A2-8D51-EBDFBB520D77}"/>
                  </a:ext>
                </a:extLst>
              </p:cNvPr>
              <p:cNvSpPr txBox="1"/>
              <p:nvPr/>
            </p:nvSpPr>
            <p:spPr>
              <a:xfrm>
                <a:off x="3522726" y="3292026"/>
                <a:ext cx="838962" cy="430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8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80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fr-FR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C3CE5536-DD92-42A2-8D51-EBDFBB52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26" y="3292026"/>
                <a:ext cx="838962" cy="430695"/>
              </a:xfrm>
              <a:prstGeom prst="rect">
                <a:avLst/>
              </a:prstGeom>
              <a:blipFill>
                <a:blip r:embed="rId5"/>
                <a:stretch>
                  <a:fillRect t="-35211" r="-30435" b="-1126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F37EDC9-1816-47E7-8967-2FF453D76916}"/>
              </a:ext>
            </a:extLst>
          </p:cNvPr>
          <p:cNvCxnSpPr/>
          <p:nvPr/>
        </p:nvCxnSpPr>
        <p:spPr>
          <a:xfrm>
            <a:off x="7182285" y="5687568"/>
            <a:ext cx="864000" cy="0"/>
          </a:xfrm>
          <a:prstGeom prst="straightConnector1">
            <a:avLst/>
          </a:prstGeom>
          <a:ln w="50800" cmpd="dbl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37F33BB-49C1-4AE2-96E8-8F8860B8B8AE}"/>
              </a:ext>
            </a:extLst>
          </p:cNvPr>
          <p:cNvCxnSpPr>
            <a:cxnSpLocks/>
          </p:cNvCxnSpPr>
          <p:nvPr/>
        </p:nvCxnSpPr>
        <p:spPr>
          <a:xfrm flipV="1">
            <a:off x="7196328" y="4270248"/>
            <a:ext cx="0" cy="1408176"/>
          </a:xfrm>
          <a:prstGeom prst="straightConnector1">
            <a:avLst/>
          </a:prstGeom>
          <a:ln w="50800" cmpd="dbl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393FE24-1752-490F-A5F5-E3A26ED2A078}"/>
              </a:ext>
            </a:extLst>
          </p:cNvPr>
          <p:cNvCxnSpPr>
            <a:cxnSpLocks/>
          </p:cNvCxnSpPr>
          <p:nvPr/>
        </p:nvCxnSpPr>
        <p:spPr>
          <a:xfrm>
            <a:off x="6956298" y="4261104"/>
            <a:ext cx="1189101" cy="0"/>
          </a:xfrm>
          <a:prstGeom prst="line">
            <a:avLst/>
          </a:prstGeom>
          <a:ln w="19050">
            <a:solidFill>
              <a:srgbClr val="B17ED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EB910CB-2728-46E6-B181-F062152D52B1}"/>
              </a:ext>
            </a:extLst>
          </p:cNvPr>
          <p:cNvCxnSpPr>
            <a:cxnSpLocks/>
          </p:cNvCxnSpPr>
          <p:nvPr/>
        </p:nvCxnSpPr>
        <p:spPr>
          <a:xfrm>
            <a:off x="8046285" y="4125749"/>
            <a:ext cx="0" cy="1675155"/>
          </a:xfrm>
          <a:prstGeom prst="line">
            <a:avLst/>
          </a:prstGeom>
          <a:ln w="19050">
            <a:solidFill>
              <a:srgbClr val="B17ED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33063C5-A913-459D-984B-E2A6FBE6643A}"/>
              </a:ext>
            </a:extLst>
          </p:cNvPr>
          <p:cNvCxnSpPr>
            <a:cxnSpLocks/>
          </p:cNvCxnSpPr>
          <p:nvPr/>
        </p:nvCxnSpPr>
        <p:spPr>
          <a:xfrm flipV="1">
            <a:off x="7196328" y="4261104"/>
            <a:ext cx="846032" cy="1417320"/>
          </a:xfrm>
          <a:prstGeom prst="straightConnector1">
            <a:avLst/>
          </a:prstGeom>
          <a:ln w="50800" cmpd="dbl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AB70ACE-DC29-4AE7-92AF-EA763854B499}"/>
                  </a:ext>
                </a:extLst>
              </p:cNvPr>
              <p:cNvSpPr txBox="1"/>
              <p:nvPr/>
            </p:nvSpPr>
            <p:spPr>
              <a:xfrm>
                <a:off x="7924952" y="3784734"/>
                <a:ext cx="1104046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d>
                                      <m:dPr>
                                        <m:ctrlPr>
                                          <a:rPr lang="fr-FR" sz="18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80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8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AB70ACE-DC29-4AE7-92AF-EA763854B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952" y="3784734"/>
                <a:ext cx="1104046" cy="502573"/>
              </a:xfrm>
              <a:prstGeom prst="rect">
                <a:avLst/>
              </a:prstGeom>
              <a:blipFill>
                <a:blip r:embed="rId6"/>
                <a:stretch>
                  <a:fillRect t="-15854" r="-18785" b="-98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ZoneTexte 50">
            <a:extLst>
              <a:ext uri="{FF2B5EF4-FFF2-40B4-BE49-F238E27FC236}">
                <a16:creationId xmlns:a16="http://schemas.microsoft.com/office/drawing/2014/main" id="{8409ED91-DE61-4DAC-B43A-3F3FB75208FB}"/>
              </a:ext>
            </a:extLst>
          </p:cNvPr>
          <p:cNvSpPr txBox="1"/>
          <p:nvPr/>
        </p:nvSpPr>
        <p:spPr>
          <a:xfrm>
            <a:off x="7367968" y="5733727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8E3229C-B610-48CD-84DA-DF242CCA6D26}"/>
              </a:ext>
            </a:extLst>
          </p:cNvPr>
          <p:cNvSpPr txBox="1"/>
          <p:nvPr/>
        </p:nvSpPr>
        <p:spPr>
          <a:xfrm>
            <a:off x="6789253" y="4778660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2EE8028-1F7B-4040-9024-6A5EC447BAE9}"/>
                  </a:ext>
                </a:extLst>
              </p:cNvPr>
              <p:cNvSpPr txBox="1"/>
              <p:nvPr/>
            </p:nvSpPr>
            <p:spPr>
              <a:xfrm>
                <a:off x="3936553" y="4027618"/>
                <a:ext cx="2238299" cy="435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 = 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2EE8028-1F7B-4040-9024-6A5EC447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553" y="4027618"/>
                <a:ext cx="2238299" cy="435440"/>
              </a:xfrm>
              <a:prstGeom prst="rect">
                <a:avLst/>
              </a:prstGeom>
              <a:blipFill>
                <a:blip r:embed="rId7"/>
                <a:stretch>
                  <a:fillRect t="-83099" b="-1535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5BBD7240-8EC5-4AA8-ABC6-027C9ED6410D}"/>
                  </a:ext>
                </a:extLst>
              </p:cNvPr>
              <p:cNvSpPr txBox="1"/>
              <p:nvPr/>
            </p:nvSpPr>
            <p:spPr>
              <a:xfrm>
                <a:off x="3787086" y="4503438"/>
                <a:ext cx="22382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 = 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7,61 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5BBD7240-8EC5-4AA8-ABC6-027C9ED64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086" y="4503438"/>
                <a:ext cx="2238299" cy="369332"/>
              </a:xfrm>
              <a:prstGeom prst="rect">
                <a:avLst/>
              </a:prstGeom>
              <a:blipFill>
                <a:blip r:embed="rId8"/>
                <a:stretch>
                  <a:fillRect t="-115000" b="-18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3BA4438-95E0-4BB7-9ECF-06075D2DC45F}"/>
                  </a:ext>
                </a:extLst>
              </p:cNvPr>
              <p:cNvSpPr txBox="1"/>
              <p:nvPr/>
            </p:nvSpPr>
            <p:spPr>
              <a:xfrm>
                <a:off x="8042360" y="4449817"/>
                <a:ext cx="2611311" cy="435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fr-FR" b="0" i="0" baseline="-2500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 = 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3BA4438-95E0-4BB7-9ECF-06075D2D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60" y="4449817"/>
                <a:ext cx="2611311" cy="435440"/>
              </a:xfrm>
              <a:prstGeom prst="rect">
                <a:avLst/>
              </a:prstGeom>
              <a:blipFill>
                <a:blip r:embed="rId9"/>
                <a:stretch>
                  <a:fillRect t="-83099" b="-1535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03BDE6A7-2AF2-4251-BA7C-16CD4D5947D3}"/>
                  </a:ext>
                </a:extLst>
              </p:cNvPr>
              <p:cNvSpPr txBox="1"/>
              <p:nvPr/>
            </p:nvSpPr>
            <p:spPr>
              <a:xfrm>
                <a:off x="8042360" y="4932834"/>
                <a:ext cx="26113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fr-FR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 = </m:t>
                      </m:r>
                      <m:r>
                        <a:rPr lang="fr-FR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8,3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𝑁𝑚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03BDE6A7-2AF2-4251-BA7C-16CD4D594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360" y="4932834"/>
                <a:ext cx="2611311" cy="369332"/>
              </a:xfrm>
              <a:prstGeom prst="rect">
                <a:avLst/>
              </a:prstGeom>
              <a:blipFill>
                <a:blip r:embed="rId10"/>
                <a:stretch>
                  <a:fillRect t="-114754" b="-1770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05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5" grpId="0"/>
      <p:bldP spid="50" grpId="0"/>
      <p:bldP spid="51" grpId="0"/>
      <p:bldP spid="52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59FA47F-03E6-4A6F-B538-6EB740DAA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58" y="1615246"/>
            <a:ext cx="10924749" cy="5011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82D2DD-D6B2-4B8A-972F-158AE313EAEF}"/>
              </a:ext>
            </a:extLst>
          </p:cNvPr>
          <p:cNvSpPr txBox="1"/>
          <p:nvPr/>
        </p:nvSpPr>
        <p:spPr>
          <a:xfrm>
            <a:off x="8042360" y="231564"/>
            <a:ext cx="4053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Schématiser par des vecteurs ce torseur dans les repères ci-dessous (composantes et résultantes), puis calculer les valeurs des résultantes.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CD85F31-3106-4619-8737-B62C86686294}"/>
              </a:ext>
            </a:extLst>
          </p:cNvPr>
          <p:cNvGrpSpPr/>
          <p:nvPr/>
        </p:nvGrpSpPr>
        <p:grpSpPr>
          <a:xfrm>
            <a:off x="721530" y="166098"/>
            <a:ext cx="6994101" cy="1287853"/>
            <a:chOff x="721530" y="166098"/>
            <a:chExt cx="6994101" cy="12878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A398A890-F003-4235-AF36-9BEF4432B243}"/>
                    </a:ext>
                  </a:extLst>
                </p:cNvPr>
                <p:cNvSpPr txBox="1"/>
                <p:nvPr/>
              </p:nvSpPr>
              <p:spPr>
                <a:xfrm>
                  <a:off x="721530" y="167541"/>
                  <a:ext cx="4880610" cy="12675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>
                                <a:latin typeface="Cambria Math" panose="02040503050406030204" pitchFamily="18" charset="0"/>
                              </a:rPr>
                              <m:t>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sSub>
                          <m:sSubPr>
                            <m:ctrlPr>
                              <a:rPr lang="fr-FR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i="0">
                                    <a:latin typeface="Cambria Math" panose="02040503050406030204" pitchFamily="18" charset="0"/>
                                  </a:rPr>
                                  <m:t> </m:t>
                                </m:r>
                                <m:sSub>
                                  <m:sSubPr>
                                    <m:ctrlPr>
                                      <a:rPr lang="fr-FR" sz="2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800" i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fr-FR" sz="28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fr-FR" sz="28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i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fr-FR" sz="28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0">
                                <a:latin typeface="Cambria Math" panose="02040503050406030204" pitchFamily="18" charset="0"/>
                              </a:rPr>
                              <m:t>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sSub>
                          <m:sSubPr>
                            <m:ctrlPr>
                              <a:rPr lang="fr-FR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FR" sz="2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B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ctrlPr>
                                                    <a:rPr lang="fr-FR" sz="28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type m:val="lin"/>
                                                      <m:ctrlPr>
                                                        <a:rPr lang="fr-FR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sz="2800" b="0" i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sz="28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  <m:m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fr-FR" sz="28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28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800" i="0">
                                                  <a:latin typeface="Cambria Math" panose="02040503050406030204" pitchFamily="18" charset="0"/>
                                                </a:rPr>
                                                <m:t>M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fr-FR" sz="28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B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fr-FR" sz="2800" i="1">
                                                      <a:solidFill>
                                                        <a:srgbClr val="836967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type m:val="lin"/>
                                                      <m:ctrlPr>
                                                        <a:rPr lang="fr-FR" sz="2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fr-FR" sz="2800" b="0" i="0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3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fr-FR" sz="2800" i="0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acc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i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A398A890-F003-4235-AF36-9BEF4432B2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530" y="167541"/>
                  <a:ext cx="4880610" cy="126752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93FF166A-A21D-454A-80BF-821BAFB898CB}"/>
                    </a:ext>
                  </a:extLst>
                </p:cNvPr>
                <p:cNvSpPr txBox="1"/>
                <p:nvPr/>
              </p:nvSpPr>
              <p:spPr>
                <a:xfrm>
                  <a:off x="5121021" y="166098"/>
                  <a:ext cx="2594610" cy="12878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800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800" i="0">
                                <a:latin typeface="Cambria Math" panose="02040503050406030204" pitchFamily="18" charset="0"/>
                              </a:rPr>
                              <m:t>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sSub>
                          <m:sSubPr>
                            <m:ctrlPr>
                              <a:rPr lang="fr-FR" sz="2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2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plcHide m:val="on"/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fr-FR" sz="2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−50</m:t>
                                      </m:r>
                                    </m:e>
                                    <m:e>
                                      <m: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−7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30</m:t>
                                      </m:r>
                                    </m:e>
                                    <m:e>
                                      <m:r>
                                        <a:rPr lang="fr-FR" sz="2800" b="0" i="0" smtClean="0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800" i="0"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93FF166A-A21D-454A-80BF-821BAFB898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1021" y="166098"/>
                  <a:ext cx="2594610" cy="1287853"/>
                </a:xfrm>
                <a:prstGeom prst="rect">
                  <a:avLst/>
                </a:prstGeom>
                <a:blipFill>
                  <a:blip r:embed="rId4"/>
                  <a:stretch>
                    <a:fillRect r="-446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1BEF16D-8A22-4094-B226-74A562CC55D9}"/>
              </a:ext>
            </a:extLst>
          </p:cNvPr>
          <p:cNvCxnSpPr>
            <a:cxnSpLocks/>
          </p:cNvCxnSpPr>
          <p:nvPr/>
        </p:nvCxnSpPr>
        <p:spPr>
          <a:xfrm flipH="1" flipV="1">
            <a:off x="2831951" y="3754612"/>
            <a:ext cx="18051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D825BF4-EBEC-4AAC-823B-F98EE27D8D82}"/>
              </a:ext>
            </a:extLst>
          </p:cNvPr>
          <p:cNvSpPr txBox="1"/>
          <p:nvPr/>
        </p:nvSpPr>
        <p:spPr>
          <a:xfrm>
            <a:off x="3584732" y="375150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Y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248F2B8-7F7A-4692-B9FA-4BC6DD17E96C}"/>
              </a:ext>
            </a:extLst>
          </p:cNvPr>
          <p:cNvCxnSpPr>
            <a:cxnSpLocks/>
          </p:cNvCxnSpPr>
          <p:nvPr/>
        </p:nvCxnSpPr>
        <p:spPr>
          <a:xfrm flipV="1">
            <a:off x="4638142" y="2662411"/>
            <a:ext cx="0" cy="1088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57C06D3-FCF9-4DC5-8833-362FF3B19D1B}"/>
              </a:ext>
            </a:extLst>
          </p:cNvPr>
          <p:cNvSpPr txBox="1"/>
          <p:nvPr/>
        </p:nvSpPr>
        <p:spPr>
          <a:xfrm>
            <a:off x="4678390" y="3006298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Z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1AF0BDE-D14B-440B-9017-8955793048A0}"/>
              </a:ext>
            </a:extLst>
          </p:cNvPr>
          <p:cNvCxnSpPr>
            <a:cxnSpLocks/>
          </p:cNvCxnSpPr>
          <p:nvPr/>
        </p:nvCxnSpPr>
        <p:spPr>
          <a:xfrm>
            <a:off x="2578608" y="2662411"/>
            <a:ext cx="2194941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804A7D8-A3DA-48AA-B4AC-6C1E25B695FC}"/>
              </a:ext>
            </a:extLst>
          </p:cNvPr>
          <p:cNvCxnSpPr>
            <a:cxnSpLocks/>
          </p:cNvCxnSpPr>
          <p:nvPr/>
        </p:nvCxnSpPr>
        <p:spPr>
          <a:xfrm>
            <a:off x="2829611" y="2490156"/>
            <a:ext cx="0" cy="1401616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E3FE442-B9C2-4ADC-B269-908EDA49DA4B}"/>
              </a:ext>
            </a:extLst>
          </p:cNvPr>
          <p:cNvCxnSpPr>
            <a:cxnSpLocks/>
          </p:cNvCxnSpPr>
          <p:nvPr/>
        </p:nvCxnSpPr>
        <p:spPr>
          <a:xfrm flipH="1" flipV="1">
            <a:off x="2829611" y="2666477"/>
            <a:ext cx="1807464" cy="1084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C3CE5536-DD92-42A2-8D51-EBDFBB520D77}"/>
                  </a:ext>
                </a:extLst>
              </p:cNvPr>
              <p:cNvSpPr txBox="1"/>
              <p:nvPr/>
            </p:nvSpPr>
            <p:spPr>
              <a:xfrm>
                <a:off x="2039112" y="2233749"/>
                <a:ext cx="838962" cy="4306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sz="1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8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fr-FR" sz="18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fr-F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sz="1800" b="0" i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fr-FR" sz="18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sub>
                          </m:sSub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C3CE5536-DD92-42A2-8D51-EBDFBB520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12" y="2233749"/>
                <a:ext cx="838962" cy="430695"/>
              </a:xfrm>
              <a:prstGeom prst="rect">
                <a:avLst/>
              </a:prstGeom>
              <a:blipFill>
                <a:blip r:embed="rId5"/>
                <a:stretch>
                  <a:fillRect t="-35211" r="-30657" b="-1126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8F37EDC9-1816-47E7-8967-2FF453D76916}"/>
              </a:ext>
            </a:extLst>
          </p:cNvPr>
          <p:cNvCxnSpPr>
            <a:cxnSpLocks/>
          </p:cNvCxnSpPr>
          <p:nvPr/>
        </p:nvCxnSpPr>
        <p:spPr>
          <a:xfrm flipH="1">
            <a:off x="7825359" y="3759691"/>
            <a:ext cx="2526160" cy="0"/>
          </a:xfrm>
          <a:prstGeom prst="straightConnector1">
            <a:avLst/>
          </a:prstGeom>
          <a:ln w="50800" cmpd="dbl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37F33BB-49C1-4AE2-96E8-8F8860B8B8AE}"/>
              </a:ext>
            </a:extLst>
          </p:cNvPr>
          <p:cNvCxnSpPr>
            <a:cxnSpLocks/>
          </p:cNvCxnSpPr>
          <p:nvPr/>
        </p:nvCxnSpPr>
        <p:spPr>
          <a:xfrm>
            <a:off x="10351519" y="3759691"/>
            <a:ext cx="0" cy="1800000"/>
          </a:xfrm>
          <a:prstGeom prst="straightConnector1">
            <a:avLst/>
          </a:prstGeom>
          <a:ln w="50800" cmpd="dbl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393FE24-1752-490F-A5F5-E3A26ED2A078}"/>
              </a:ext>
            </a:extLst>
          </p:cNvPr>
          <p:cNvCxnSpPr>
            <a:cxnSpLocks/>
          </p:cNvCxnSpPr>
          <p:nvPr/>
        </p:nvCxnSpPr>
        <p:spPr>
          <a:xfrm>
            <a:off x="7616952" y="5559691"/>
            <a:ext cx="2796403" cy="0"/>
          </a:xfrm>
          <a:prstGeom prst="line">
            <a:avLst/>
          </a:prstGeom>
          <a:ln w="19050">
            <a:solidFill>
              <a:srgbClr val="B17ED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3EB910CB-2728-46E6-B181-F062152D52B1}"/>
              </a:ext>
            </a:extLst>
          </p:cNvPr>
          <p:cNvCxnSpPr>
            <a:cxnSpLocks/>
          </p:cNvCxnSpPr>
          <p:nvPr/>
        </p:nvCxnSpPr>
        <p:spPr>
          <a:xfrm>
            <a:off x="7825359" y="3625720"/>
            <a:ext cx="0" cy="2043560"/>
          </a:xfrm>
          <a:prstGeom prst="line">
            <a:avLst/>
          </a:prstGeom>
          <a:ln w="19050">
            <a:solidFill>
              <a:srgbClr val="B17ED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133063C5-A913-459D-984B-E2A6FBE6643A}"/>
              </a:ext>
            </a:extLst>
          </p:cNvPr>
          <p:cNvCxnSpPr>
            <a:cxnSpLocks/>
          </p:cNvCxnSpPr>
          <p:nvPr/>
        </p:nvCxnSpPr>
        <p:spPr>
          <a:xfrm flipH="1">
            <a:off x="7825359" y="3759691"/>
            <a:ext cx="2526160" cy="1800000"/>
          </a:xfrm>
          <a:prstGeom prst="straightConnector1">
            <a:avLst/>
          </a:prstGeom>
          <a:ln w="50800" cmpd="dbl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AB70ACE-DC29-4AE7-92AF-EA763854B499}"/>
                  </a:ext>
                </a:extLst>
              </p:cNvPr>
              <p:cNvSpPr txBox="1"/>
              <p:nvPr/>
            </p:nvSpPr>
            <p:spPr>
              <a:xfrm>
                <a:off x="6860701" y="5056167"/>
                <a:ext cx="1104046" cy="5025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  <m:d>
                                      <m:dPr>
                                        <m:ctrlPr>
                                          <a:rPr lang="fr-FR" sz="18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800" b="0" i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8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AB70ACE-DC29-4AE7-92AF-EA763854B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701" y="5056167"/>
                <a:ext cx="1104046" cy="502573"/>
              </a:xfrm>
              <a:prstGeom prst="rect">
                <a:avLst/>
              </a:prstGeom>
              <a:blipFill>
                <a:blip r:embed="rId6"/>
                <a:stretch>
                  <a:fillRect t="-15663" r="-18132" b="-963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ZoneTexte 50">
            <a:extLst>
              <a:ext uri="{FF2B5EF4-FFF2-40B4-BE49-F238E27FC236}">
                <a16:creationId xmlns:a16="http://schemas.microsoft.com/office/drawing/2014/main" id="{8409ED91-DE61-4DAC-B43A-3F3FB75208FB}"/>
              </a:ext>
            </a:extLst>
          </p:cNvPr>
          <p:cNvSpPr txBox="1"/>
          <p:nvPr/>
        </p:nvSpPr>
        <p:spPr>
          <a:xfrm>
            <a:off x="8864681" y="3330851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8E3229C-B610-48CD-84DA-DF242CCA6D26}"/>
              </a:ext>
            </a:extLst>
          </p:cNvPr>
          <p:cNvSpPr txBox="1"/>
          <p:nvPr/>
        </p:nvSpPr>
        <p:spPr>
          <a:xfrm>
            <a:off x="10351519" y="4406253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2EE8028-1F7B-4040-9024-6A5EC447BAE9}"/>
                  </a:ext>
                </a:extLst>
              </p:cNvPr>
              <p:cNvSpPr txBox="1"/>
              <p:nvPr/>
            </p:nvSpPr>
            <p:spPr>
              <a:xfrm>
                <a:off x="1437779" y="4305956"/>
                <a:ext cx="2598812" cy="435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 = 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E2EE8028-1F7B-4040-9024-6A5EC447B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79" y="4305956"/>
                <a:ext cx="2598812" cy="435440"/>
              </a:xfrm>
              <a:prstGeom prst="rect">
                <a:avLst/>
              </a:prstGeom>
              <a:blipFill>
                <a:blip r:embed="rId7"/>
                <a:stretch>
                  <a:fillRect t="-81944" b="-1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5BBD7240-8EC5-4AA8-ABC6-027C9ED6410D}"/>
                  </a:ext>
                </a:extLst>
              </p:cNvPr>
              <p:cNvSpPr txBox="1"/>
              <p:nvPr/>
            </p:nvSpPr>
            <p:spPr>
              <a:xfrm>
                <a:off x="1474721" y="4775585"/>
                <a:ext cx="197953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 = 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58,3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5BBD7240-8EC5-4AA8-ABC6-027C9ED64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721" y="4775585"/>
                <a:ext cx="1979538" cy="369332"/>
              </a:xfrm>
              <a:prstGeom prst="rect">
                <a:avLst/>
              </a:prstGeom>
              <a:blipFill>
                <a:blip r:embed="rId8"/>
                <a:stretch>
                  <a:fillRect t="-113115" b="-1786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3BA4438-95E0-4BB7-9ECF-06075D2DC45F}"/>
                  </a:ext>
                </a:extLst>
              </p:cNvPr>
              <p:cNvSpPr txBox="1"/>
              <p:nvPr/>
            </p:nvSpPr>
            <p:spPr>
              <a:xfrm>
                <a:off x="6976252" y="1980185"/>
                <a:ext cx="2611311" cy="435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fr-FR" b="0" i="0" baseline="-25000" smtClean="0">
                          <a:latin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 = </m:t>
                      </m:r>
                      <m:rad>
                        <m:radPr>
                          <m:degHide m:val="on"/>
                          <m:ctrlPr>
                            <a:rPr lang="fr-F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3BA4438-95E0-4BB7-9ECF-06075D2DC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52" y="1980185"/>
                <a:ext cx="2611311" cy="435440"/>
              </a:xfrm>
              <a:prstGeom prst="rect">
                <a:avLst/>
              </a:prstGeom>
              <a:blipFill>
                <a:blip r:embed="rId9"/>
                <a:stretch>
                  <a:fillRect t="-83099" b="-1535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03BDE6A7-2AF2-4251-BA7C-16CD4D5947D3}"/>
                  </a:ext>
                </a:extLst>
              </p:cNvPr>
              <p:cNvSpPr txBox="1"/>
              <p:nvPr/>
            </p:nvSpPr>
            <p:spPr>
              <a:xfrm>
                <a:off x="6880165" y="2423484"/>
                <a:ext cx="261131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fr-FR" b="0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fr-FR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 = </m:t>
                      </m:r>
                      <m:r>
                        <a:rPr lang="fr-FR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,6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Nm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03BDE6A7-2AF2-4251-BA7C-16CD4D594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165" y="2423484"/>
                <a:ext cx="2611311" cy="369332"/>
              </a:xfrm>
              <a:prstGeom prst="rect">
                <a:avLst/>
              </a:prstGeom>
              <a:blipFill>
                <a:blip r:embed="rId10"/>
                <a:stretch>
                  <a:fillRect t="-116667" b="-18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F0937D7E-4691-428E-9EBC-B6169C5DD9D8}"/>
              </a:ext>
            </a:extLst>
          </p:cNvPr>
          <p:cNvSpPr txBox="1"/>
          <p:nvPr/>
        </p:nvSpPr>
        <p:spPr>
          <a:xfrm>
            <a:off x="141732" y="625358"/>
            <a:ext cx="106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dirty="0"/>
              <a:t>Soit</a:t>
            </a:r>
          </a:p>
        </p:txBody>
      </p:sp>
    </p:spTree>
    <p:extLst>
      <p:ext uri="{BB962C8B-B14F-4D97-AF65-F5344CB8AC3E}">
        <p14:creationId xmlns:p14="http://schemas.microsoft.com/office/powerpoint/2010/main" val="29154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5" grpId="0"/>
      <p:bldP spid="50" grpId="0"/>
      <p:bldP spid="51" grpId="0"/>
      <p:bldP spid="52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5F1DB8-E162-4B84-A933-24FF2EE86DB0}"/>
              </a:ext>
            </a:extLst>
          </p:cNvPr>
          <p:cNvSpPr txBox="1"/>
          <p:nvPr/>
        </p:nvSpPr>
        <p:spPr>
          <a:xfrm>
            <a:off x="1524" y="70027"/>
            <a:ext cx="10632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Soit les schémas ci-dessous, dessiner les composantes puis écrire le torseur correspondant.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58F375-F222-4FDC-BE55-C1F43296B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20" y="585663"/>
            <a:ext cx="8366760" cy="3878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F548931-5EC0-4A47-BEBF-2C28230D094C}"/>
                  </a:ext>
                </a:extLst>
              </p:cNvPr>
              <p:cNvSpPr txBox="1"/>
              <p:nvPr/>
            </p:nvSpPr>
            <p:spPr>
              <a:xfrm>
                <a:off x="2598949" y="5022503"/>
                <a:ext cx="4880610" cy="11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smtClean="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i="0">
                                  <a:latin typeface="Cambria Math" panose="02040503050406030204" pitchFamily="18" charset="0"/>
                                </a:rPr>
                                <m:t> </m:t>
                              </m:r>
                              <m:sSub>
                                <m:sSubPr>
                                  <m:ctrlPr>
                                    <a:rPr lang="fr-FR" sz="2800" b="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800" i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fr-FR" sz="28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fr-FR" sz="28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fr-FR" sz="28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fr-FR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b>
                        <m:sSubPr>
                          <m:ctrlPr>
                            <a:rPr lang="fr-FR" sz="2800" b="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b="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b="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fr-FR" sz="2800" i="1" smtClean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fr-FR" sz="2800" i="1" smtClean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fr-FR" sz="2800" b="0" i="1" smtClean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       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fr-FR" sz="2800" b="0" i="1" smtClean="0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</m:e>
                                </m:mr>
                                <m:mr>
                                  <m:e/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FF548931-5EC0-4A47-BEBF-2C28230D0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949" y="5022503"/>
                <a:ext cx="4880610" cy="1157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D962B7B-A958-4DDB-AF8E-0EE32FD5164D}"/>
                  </a:ext>
                </a:extLst>
              </p:cNvPr>
              <p:cNvSpPr txBox="1"/>
              <p:nvPr/>
            </p:nvSpPr>
            <p:spPr>
              <a:xfrm>
                <a:off x="6998440" y="5021060"/>
                <a:ext cx="2594610" cy="11095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i="0">
                              <a:latin typeface="Cambria Math" panose="02040503050406030204" pitchFamily="18" charset="0"/>
                            </a:rPr>
                            <m:t>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sSub>
                        <m:sSubPr>
                          <m:ctrlPr>
                            <a:rPr lang="fr-FR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sz="2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FR" sz="2800" i="1" smtClean="0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FR" sz="2800" b="0" i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  <m:e>
                                    <m:r>
                                      <a:rPr lang="fr-FR" sz="2800" b="0" i="0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fr-FR" sz="2800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D962B7B-A958-4DDB-AF8E-0EE32FD51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40" y="5021060"/>
                <a:ext cx="2594610" cy="1109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542E272-4030-466E-AA21-FCDB7CCB19C2}"/>
              </a:ext>
            </a:extLst>
          </p:cNvPr>
          <p:cNvCxnSpPr>
            <a:cxnSpLocks/>
          </p:cNvCxnSpPr>
          <p:nvPr/>
        </p:nvCxnSpPr>
        <p:spPr>
          <a:xfrm>
            <a:off x="2674163" y="1647427"/>
            <a:ext cx="1221181" cy="0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90F04C2-E8BC-4CF8-B3E2-6A8ACC29A437}"/>
              </a:ext>
            </a:extLst>
          </p:cNvPr>
          <p:cNvCxnSpPr>
            <a:cxnSpLocks/>
          </p:cNvCxnSpPr>
          <p:nvPr/>
        </p:nvCxnSpPr>
        <p:spPr>
          <a:xfrm>
            <a:off x="2783891" y="1514388"/>
            <a:ext cx="0" cy="1401616"/>
          </a:xfrm>
          <a:prstGeom prst="line">
            <a:avLst/>
          </a:prstGeom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326F0D0-2E6E-4887-87ED-35065B74D78C}"/>
              </a:ext>
            </a:extLst>
          </p:cNvPr>
          <p:cNvCxnSpPr>
            <a:cxnSpLocks/>
          </p:cNvCxnSpPr>
          <p:nvPr/>
        </p:nvCxnSpPr>
        <p:spPr>
          <a:xfrm>
            <a:off x="7101260" y="3913771"/>
            <a:ext cx="1344291" cy="0"/>
          </a:xfrm>
          <a:prstGeom prst="line">
            <a:avLst/>
          </a:prstGeom>
          <a:ln w="19050">
            <a:solidFill>
              <a:srgbClr val="B17ED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9773365-2788-4157-8FF3-25D120E2EA46}"/>
              </a:ext>
            </a:extLst>
          </p:cNvPr>
          <p:cNvCxnSpPr>
            <a:cxnSpLocks/>
          </p:cNvCxnSpPr>
          <p:nvPr/>
        </p:nvCxnSpPr>
        <p:spPr>
          <a:xfrm>
            <a:off x="7267575" y="2524978"/>
            <a:ext cx="0" cy="1541754"/>
          </a:xfrm>
          <a:prstGeom prst="line">
            <a:avLst/>
          </a:prstGeom>
          <a:ln w="19050">
            <a:solidFill>
              <a:srgbClr val="B17ED8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A70BD76-4D95-4C9F-A0B7-8D182EF952BB}"/>
                  </a:ext>
                </a:extLst>
              </p:cNvPr>
              <p:cNvSpPr txBox="1"/>
              <p:nvPr/>
            </p:nvSpPr>
            <p:spPr>
              <a:xfrm>
                <a:off x="5603367" y="5180416"/>
                <a:ext cx="1113282" cy="805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FR" sz="1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d>
                                      <m:dPr>
                                        <m:ctrlPr>
                                          <a:rPr lang="fr-FR" sz="18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800" b="0" i="0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8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⃗"/>
                                <m:ctrlPr>
                                  <a:rPr lang="fr-FR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1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1800" i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d>
                                      <m:dPr>
                                        <m:ctrlPr>
                                          <a:rPr lang="fr-FR" sz="18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800" b="0" i="0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fr-FR" sz="180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b>
                                </m:sSub>
                              </m:e>
                            </m:acc>
                          </m:e>
                        </m:mr>
                      </m:m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3A70BD76-4D95-4C9F-A0B7-8D182EF95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367" y="5180416"/>
                <a:ext cx="1113282" cy="805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AFF5815-C8F8-4019-BF00-AB81602968DF}"/>
              </a:ext>
            </a:extLst>
          </p:cNvPr>
          <p:cNvCxnSpPr>
            <a:cxnSpLocks/>
          </p:cNvCxnSpPr>
          <p:nvPr/>
        </p:nvCxnSpPr>
        <p:spPr>
          <a:xfrm flipH="1">
            <a:off x="2783891" y="2776204"/>
            <a:ext cx="83855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56E18BC-30B1-40FE-BB60-6C875559DF8B}"/>
              </a:ext>
            </a:extLst>
          </p:cNvPr>
          <p:cNvCxnSpPr>
            <a:cxnSpLocks/>
          </p:cNvCxnSpPr>
          <p:nvPr/>
        </p:nvCxnSpPr>
        <p:spPr>
          <a:xfrm flipV="1">
            <a:off x="3622445" y="1647427"/>
            <a:ext cx="0" cy="1128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9D2EE4B-7F90-40E9-9A96-6F9AD0E474D7}"/>
              </a:ext>
            </a:extLst>
          </p:cNvPr>
          <p:cNvSpPr txBox="1"/>
          <p:nvPr/>
        </p:nvSpPr>
        <p:spPr>
          <a:xfrm>
            <a:off x="3020288" y="2776204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7339392-8B33-4535-8ABD-4B5F84712875}"/>
              </a:ext>
            </a:extLst>
          </p:cNvPr>
          <p:cNvSpPr txBox="1"/>
          <p:nvPr/>
        </p:nvSpPr>
        <p:spPr>
          <a:xfrm>
            <a:off x="3621711" y="2030530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Z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03E71F8-8F61-49A5-B08B-F080CBF2E633}"/>
              </a:ext>
            </a:extLst>
          </p:cNvPr>
          <p:cNvSpPr txBox="1"/>
          <p:nvPr/>
        </p:nvSpPr>
        <p:spPr>
          <a:xfrm>
            <a:off x="8513280" y="51106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-3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E518D33-BAD3-46AF-891F-21F94FAE9E3F}"/>
              </a:ext>
            </a:extLst>
          </p:cNvPr>
          <p:cNvSpPr txBox="1"/>
          <p:nvPr/>
        </p:nvSpPr>
        <p:spPr>
          <a:xfrm>
            <a:off x="8034861" y="5110656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44CF81D-4B58-4563-B7F8-363460BC48FF}"/>
              </a:ext>
            </a:extLst>
          </p:cNvPr>
          <p:cNvSpPr txBox="1"/>
          <p:nvPr/>
        </p:nvSpPr>
        <p:spPr>
          <a:xfrm>
            <a:off x="8122324" y="543599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EF7D22E-2488-47D0-8E18-CAD1567961F6}"/>
              </a:ext>
            </a:extLst>
          </p:cNvPr>
          <p:cNvSpPr txBox="1"/>
          <p:nvPr/>
        </p:nvSpPr>
        <p:spPr>
          <a:xfrm>
            <a:off x="8131895" y="573932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684A9CF-61BD-46EB-923A-DB1BD8C0BC78}"/>
              </a:ext>
            </a:extLst>
          </p:cNvPr>
          <p:cNvSpPr txBox="1"/>
          <p:nvPr/>
        </p:nvSpPr>
        <p:spPr>
          <a:xfrm>
            <a:off x="8614119" y="543599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1BEC393-B517-4505-8E57-2C56E9F434E4}"/>
              </a:ext>
            </a:extLst>
          </p:cNvPr>
          <p:cNvSpPr txBox="1"/>
          <p:nvPr/>
        </p:nvSpPr>
        <p:spPr>
          <a:xfrm>
            <a:off x="8524297" y="5740574"/>
            <a:ext cx="410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-4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DCAE773-E80E-400B-9204-4AB9C05437F4}"/>
              </a:ext>
            </a:extLst>
          </p:cNvPr>
          <p:cNvCxnSpPr>
            <a:cxnSpLocks/>
          </p:cNvCxnSpPr>
          <p:nvPr/>
        </p:nvCxnSpPr>
        <p:spPr>
          <a:xfrm flipH="1">
            <a:off x="7267575" y="2768567"/>
            <a:ext cx="854749" cy="0"/>
          </a:xfrm>
          <a:prstGeom prst="straightConnector1">
            <a:avLst/>
          </a:prstGeom>
          <a:ln w="50800" cmpd="dbl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6CD7AC3E-4E2A-4B6F-B8B3-9F8D2242D2E5}"/>
              </a:ext>
            </a:extLst>
          </p:cNvPr>
          <p:cNvCxnSpPr>
            <a:cxnSpLocks/>
          </p:cNvCxnSpPr>
          <p:nvPr/>
        </p:nvCxnSpPr>
        <p:spPr>
          <a:xfrm>
            <a:off x="8122324" y="2768567"/>
            <a:ext cx="0" cy="1145204"/>
          </a:xfrm>
          <a:prstGeom prst="straightConnector1">
            <a:avLst/>
          </a:prstGeom>
          <a:ln w="50800" cmpd="dbl">
            <a:solidFill>
              <a:srgbClr val="7030A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3CEB2AE-FEDC-4F80-9CE1-4D77B84A34FC}"/>
              </a:ext>
            </a:extLst>
          </p:cNvPr>
          <p:cNvSpPr txBox="1"/>
          <p:nvPr/>
        </p:nvSpPr>
        <p:spPr>
          <a:xfrm>
            <a:off x="7503238" y="2374914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CC5DE36-AFC1-412B-8F84-3752913D787D}"/>
              </a:ext>
            </a:extLst>
          </p:cNvPr>
          <p:cNvSpPr txBox="1"/>
          <p:nvPr/>
        </p:nvSpPr>
        <p:spPr>
          <a:xfrm>
            <a:off x="8131895" y="3156503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679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DA014A-1A62-43BD-AF9C-7197A60100CB}"/>
              </a:ext>
            </a:extLst>
          </p:cNvPr>
          <p:cNvSpPr txBox="1"/>
          <p:nvPr/>
        </p:nvSpPr>
        <p:spPr>
          <a:xfrm>
            <a:off x="0" y="0"/>
            <a:ext cx="5852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5) Torseurs des liaisons élémentaires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7C102C-292A-45F7-96E6-E604E5429A70}"/>
              </a:ext>
            </a:extLst>
          </p:cNvPr>
          <p:cNvSpPr txBox="1"/>
          <p:nvPr/>
        </p:nvSpPr>
        <p:spPr>
          <a:xfrm>
            <a:off x="5612130" y="0"/>
            <a:ext cx="643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Compléter les torseurs des actions transmissibles par les liaisons ci-dessous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2C04C-C934-4F59-97B0-5843598F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74" y="1214367"/>
            <a:ext cx="7823572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4A3CB9-8880-4EBD-9B1D-DC02E2C6A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74" y="4067678"/>
            <a:ext cx="7857232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F28B94B-A5AE-4490-9F69-A6EA4021CE99}"/>
              </a:ext>
            </a:extLst>
          </p:cNvPr>
          <p:cNvSpPr txBox="1"/>
          <p:nvPr/>
        </p:nvSpPr>
        <p:spPr>
          <a:xfrm>
            <a:off x="8567928" y="1867014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A61B5E-8B16-46F2-852D-2AC834D38FF8}"/>
              </a:ext>
            </a:extLst>
          </p:cNvPr>
          <p:cNvSpPr txBox="1"/>
          <p:nvPr/>
        </p:nvSpPr>
        <p:spPr>
          <a:xfrm>
            <a:off x="8567928" y="2270135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491FCD-2F38-4070-A29D-26FF2B057CC8}"/>
              </a:ext>
            </a:extLst>
          </p:cNvPr>
          <p:cNvSpPr txBox="1"/>
          <p:nvPr/>
        </p:nvSpPr>
        <p:spPr>
          <a:xfrm>
            <a:off x="8567928" y="2659033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D06A7EB-3D97-4A91-8C2D-51301952BF39}"/>
              </a:ext>
            </a:extLst>
          </p:cNvPr>
          <p:cNvSpPr txBox="1"/>
          <p:nvPr/>
        </p:nvSpPr>
        <p:spPr>
          <a:xfrm>
            <a:off x="9028337" y="1867014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A6D6A8-3BCE-40BC-8BFF-D2F727A0BB8F}"/>
              </a:ext>
            </a:extLst>
          </p:cNvPr>
          <p:cNvSpPr txBox="1"/>
          <p:nvPr/>
        </p:nvSpPr>
        <p:spPr>
          <a:xfrm>
            <a:off x="8961120" y="2289701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47B15F-2B51-4F35-8EA2-E92B471A80CB}"/>
              </a:ext>
            </a:extLst>
          </p:cNvPr>
          <p:cNvSpPr txBox="1"/>
          <p:nvPr/>
        </p:nvSpPr>
        <p:spPr>
          <a:xfrm>
            <a:off x="8978485" y="2674471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DC8FDEC-4CC2-4808-B5BF-3AE9A74DB59E}"/>
              </a:ext>
            </a:extLst>
          </p:cNvPr>
          <p:cNvSpPr txBox="1"/>
          <p:nvPr/>
        </p:nvSpPr>
        <p:spPr>
          <a:xfrm>
            <a:off x="8588502" y="4755912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8E5F87F-C2A4-476B-8F23-112AA9C97565}"/>
              </a:ext>
            </a:extLst>
          </p:cNvPr>
          <p:cNvSpPr txBox="1"/>
          <p:nvPr/>
        </p:nvSpPr>
        <p:spPr>
          <a:xfrm>
            <a:off x="8588502" y="5159033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0B3B44C-EBB4-4FE0-A2CD-AFFA37E013EF}"/>
              </a:ext>
            </a:extLst>
          </p:cNvPr>
          <p:cNvSpPr txBox="1"/>
          <p:nvPr/>
        </p:nvSpPr>
        <p:spPr>
          <a:xfrm>
            <a:off x="8588502" y="5547931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715600-557A-4AB0-95F1-E074D30FCCA3}"/>
              </a:ext>
            </a:extLst>
          </p:cNvPr>
          <p:cNvSpPr txBox="1"/>
          <p:nvPr/>
        </p:nvSpPr>
        <p:spPr>
          <a:xfrm>
            <a:off x="9078189" y="4750693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640C3F-BF2B-4511-A076-0461F67A1E6A}"/>
              </a:ext>
            </a:extLst>
          </p:cNvPr>
          <p:cNvSpPr txBox="1"/>
          <p:nvPr/>
        </p:nvSpPr>
        <p:spPr>
          <a:xfrm>
            <a:off x="9010972" y="5173380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4907615-8B11-48A4-B129-175FEBCC7CA6}"/>
              </a:ext>
            </a:extLst>
          </p:cNvPr>
          <p:cNvSpPr txBox="1"/>
          <p:nvPr/>
        </p:nvSpPr>
        <p:spPr>
          <a:xfrm>
            <a:off x="9028337" y="5558150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1417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DA014A-1A62-43BD-AF9C-7197A60100CB}"/>
              </a:ext>
            </a:extLst>
          </p:cNvPr>
          <p:cNvSpPr txBox="1"/>
          <p:nvPr/>
        </p:nvSpPr>
        <p:spPr>
          <a:xfrm>
            <a:off x="0" y="0"/>
            <a:ext cx="5852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5) Torseurs des liaisons élémentaires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7C102C-292A-45F7-96E6-E604E5429A70}"/>
              </a:ext>
            </a:extLst>
          </p:cNvPr>
          <p:cNvSpPr txBox="1"/>
          <p:nvPr/>
        </p:nvSpPr>
        <p:spPr>
          <a:xfrm>
            <a:off x="5612130" y="0"/>
            <a:ext cx="643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Compléter les torseurs des actions transmissibles par les liaisons ci-dessous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2C04C-C934-4F59-97B0-5843598F4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r="434"/>
          <a:stretch/>
        </p:blipFill>
        <p:spPr>
          <a:xfrm>
            <a:off x="1940374" y="1214367"/>
            <a:ext cx="7822715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4A3CB9-8880-4EBD-9B1D-DC02E2C6A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431"/>
          <a:stretch/>
        </p:blipFill>
        <p:spPr>
          <a:xfrm>
            <a:off x="1940374" y="4067678"/>
            <a:ext cx="7856371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F28B94B-A5AE-4490-9F69-A6EA4021CE99}"/>
              </a:ext>
            </a:extLst>
          </p:cNvPr>
          <p:cNvSpPr txBox="1"/>
          <p:nvPr/>
        </p:nvSpPr>
        <p:spPr>
          <a:xfrm>
            <a:off x="8595360" y="1821294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A61B5E-8B16-46F2-852D-2AC834D38FF8}"/>
              </a:ext>
            </a:extLst>
          </p:cNvPr>
          <p:cNvSpPr txBox="1"/>
          <p:nvPr/>
        </p:nvSpPr>
        <p:spPr>
          <a:xfrm>
            <a:off x="8595360" y="2224415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491FCD-2F38-4070-A29D-26FF2B057CC8}"/>
              </a:ext>
            </a:extLst>
          </p:cNvPr>
          <p:cNvSpPr txBox="1"/>
          <p:nvPr/>
        </p:nvSpPr>
        <p:spPr>
          <a:xfrm>
            <a:off x="8595360" y="2613313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D06A7EB-3D97-4A91-8C2D-51301952BF39}"/>
              </a:ext>
            </a:extLst>
          </p:cNvPr>
          <p:cNvSpPr txBox="1"/>
          <p:nvPr/>
        </p:nvSpPr>
        <p:spPr>
          <a:xfrm>
            <a:off x="9055769" y="1821294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A6D6A8-3BCE-40BC-8BFF-D2F727A0BB8F}"/>
              </a:ext>
            </a:extLst>
          </p:cNvPr>
          <p:cNvSpPr txBox="1"/>
          <p:nvPr/>
        </p:nvSpPr>
        <p:spPr>
          <a:xfrm>
            <a:off x="8988552" y="2243981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47B15F-2B51-4F35-8EA2-E92B471A80CB}"/>
              </a:ext>
            </a:extLst>
          </p:cNvPr>
          <p:cNvSpPr txBox="1"/>
          <p:nvPr/>
        </p:nvSpPr>
        <p:spPr>
          <a:xfrm>
            <a:off x="9005917" y="2628751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DC8FDEC-4CC2-4808-B5BF-3AE9A74DB59E}"/>
              </a:ext>
            </a:extLst>
          </p:cNvPr>
          <p:cNvSpPr txBox="1"/>
          <p:nvPr/>
        </p:nvSpPr>
        <p:spPr>
          <a:xfrm>
            <a:off x="8625078" y="4701048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8E5F87F-C2A4-476B-8F23-112AA9C97565}"/>
              </a:ext>
            </a:extLst>
          </p:cNvPr>
          <p:cNvSpPr txBox="1"/>
          <p:nvPr/>
        </p:nvSpPr>
        <p:spPr>
          <a:xfrm>
            <a:off x="8625078" y="5104169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0B3B44C-EBB4-4FE0-A2CD-AFFA37E013EF}"/>
              </a:ext>
            </a:extLst>
          </p:cNvPr>
          <p:cNvSpPr txBox="1"/>
          <p:nvPr/>
        </p:nvSpPr>
        <p:spPr>
          <a:xfrm>
            <a:off x="8625078" y="5493067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715600-557A-4AB0-95F1-E074D30FCCA3}"/>
              </a:ext>
            </a:extLst>
          </p:cNvPr>
          <p:cNvSpPr txBox="1"/>
          <p:nvPr/>
        </p:nvSpPr>
        <p:spPr>
          <a:xfrm>
            <a:off x="9114765" y="4695829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4640C3F-BF2B-4511-A076-0461F67A1E6A}"/>
              </a:ext>
            </a:extLst>
          </p:cNvPr>
          <p:cNvSpPr txBox="1"/>
          <p:nvPr/>
        </p:nvSpPr>
        <p:spPr>
          <a:xfrm>
            <a:off x="9047548" y="5118516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4907615-8B11-48A4-B129-175FEBCC7CA6}"/>
              </a:ext>
            </a:extLst>
          </p:cNvPr>
          <p:cNvSpPr txBox="1"/>
          <p:nvPr/>
        </p:nvSpPr>
        <p:spPr>
          <a:xfrm>
            <a:off x="9064913" y="5503286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306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4DA014A-1A62-43BD-AF9C-7197A60100CB}"/>
              </a:ext>
            </a:extLst>
          </p:cNvPr>
          <p:cNvSpPr txBox="1"/>
          <p:nvPr/>
        </p:nvSpPr>
        <p:spPr>
          <a:xfrm>
            <a:off x="0" y="0"/>
            <a:ext cx="5852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5) Torseurs des liaisons élémentaires 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7C102C-292A-45F7-96E6-E604E5429A70}"/>
              </a:ext>
            </a:extLst>
          </p:cNvPr>
          <p:cNvSpPr txBox="1"/>
          <p:nvPr/>
        </p:nvSpPr>
        <p:spPr>
          <a:xfrm>
            <a:off x="5612130" y="0"/>
            <a:ext cx="643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Compléter les torseurs des actions transmissibles par les liaisons ci-dessous 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A2C04C-C934-4F59-97B0-5843598F4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r="520"/>
          <a:stretch/>
        </p:blipFill>
        <p:spPr>
          <a:xfrm>
            <a:off x="1940374" y="1214367"/>
            <a:ext cx="7856096" cy="25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F28B94B-A5AE-4490-9F69-A6EA4021CE99}"/>
              </a:ext>
            </a:extLst>
          </p:cNvPr>
          <p:cNvSpPr txBox="1"/>
          <p:nvPr/>
        </p:nvSpPr>
        <p:spPr>
          <a:xfrm>
            <a:off x="8656323" y="1786458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AA61B5E-8B16-46F2-852D-2AC834D38FF8}"/>
              </a:ext>
            </a:extLst>
          </p:cNvPr>
          <p:cNvSpPr txBox="1"/>
          <p:nvPr/>
        </p:nvSpPr>
        <p:spPr>
          <a:xfrm>
            <a:off x="8656323" y="2189579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491FCD-2F38-4070-A29D-26FF2B057CC8}"/>
              </a:ext>
            </a:extLst>
          </p:cNvPr>
          <p:cNvSpPr txBox="1"/>
          <p:nvPr/>
        </p:nvSpPr>
        <p:spPr>
          <a:xfrm>
            <a:off x="8656323" y="2578477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D06A7EB-3D97-4A91-8C2D-51301952BF39}"/>
              </a:ext>
            </a:extLst>
          </p:cNvPr>
          <p:cNvSpPr txBox="1"/>
          <p:nvPr/>
        </p:nvSpPr>
        <p:spPr>
          <a:xfrm>
            <a:off x="9116732" y="1786458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7A6D6A8-3BCE-40BC-8BFF-D2F727A0BB8F}"/>
              </a:ext>
            </a:extLst>
          </p:cNvPr>
          <p:cNvSpPr txBox="1"/>
          <p:nvPr/>
        </p:nvSpPr>
        <p:spPr>
          <a:xfrm>
            <a:off x="9049515" y="2209145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F47B15F-2B51-4F35-8EA2-E92B471A80CB}"/>
              </a:ext>
            </a:extLst>
          </p:cNvPr>
          <p:cNvSpPr txBox="1"/>
          <p:nvPr/>
        </p:nvSpPr>
        <p:spPr>
          <a:xfrm>
            <a:off x="9066880" y="2593915"/>
            <a:ext cx="37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288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sltech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techno" id="{13244A47-627A-455C-BF4F-573130C71738}" vid="{B3AF7096-DACD-4097-BCA0-F19700228C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sltechno</Template>
  <TotalTime>416</TotalTime>
  <Words>690</Words>
  <Application>Microsoft Office PowerPoint</Application>
  <PresentationFormat>Grand écran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Century Gothic</vt:lpstr>
      <vt:lpstr>Wingdings</vt:lpstr>
      <vt:lpstr>sltechno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Levacher</dc:creator>
  <cp:lastModifiedBy>Sébastien Levacher</cp:lastModifiedBy>
  <cp:revision>27</cp:revision>
  <dcterms:created xsi:type="dcterms:W3CDTF">2024-08-13T07:38:50Z</dcterms:created>
  <dcterms:modified xsi:type="dcterms:W3CDTF">2025-02-20T15:05:42Z</dcterms:modified>
</cp:coreProperties>
</file>